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4"/>
  </p:sldMasterIdLst>
  <p:notesMasterIdLst>
    <p:notesMasterId r:id="rId15"/>
  </p:notesMasterIdLst>
  <p:handoutMasterIdLst>
    <p:handoutMasterId r:id="rId16"/>
  </p:handoutMasterIdLst>
  <p:sldIdLst>
    <p:sldId id="256" r:id="rId5"/>
    <p:sldId id="273" r:id="rId6"/>
    <p:sldId id="304" r:id="rId7"/>
    <p:sldId id="283" r:id="rId8"/>
    <p:sldId id="300" r:id="rId9"/>
    <p:sldId id="302" r:id="rId10"/>
    <p:sldId id="301" r:id="rId11"/>
    <p:sldId id="303" r:id="rId12"/>
    <p:sldId id="297" r:id="rId13"/>
    <p:sldId id="298" r:id="rId1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5C11F"/>
    <a:srgbClr val="8DC63F"/>
    <a:srgbClr val="ADCD65"/>
    <a:srgbClr val="02A984"/>
    <a:srgbClr val="4AB698"/>
    <a:srgbClr val="95948B"/>
    <a:srgbClr val="E31D44"/>
    <a:srgbClr val="EB5C62"/>
    <a:srgbClr val="DAD7D0"/>
    <a:srgbClr val="15419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72" autoAdjust="0"/>
    <p:restoredTop sz="97867"/>
  </p:normalViewPr>
  <p:slideViewPr>
    <p:cSldViewPr snapToGrid="0" snapToObjects="1">
      <p:cViewPr varScale="1">
        <p:scale>
          <a:sx n="111" d="100"/>
          <a:sy n="111" d="100"/>
        </p:scale>
        <p:origin x="594" y="9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notesViewPr>
    <p:cSldViewPr snapToGrid="0" snapToObjects="1">
      <p:cViewPr varScale="1">
        <p:scale>
          <a:sx n="170" d="100"/>
          <a:sy n="170" d="100"/>
        </p:scale>
        <p:origin x="7352" y="20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presProps" Target="presProps.xml"/><Relationship Id="rId2" Type="http://schemas.openxmlformats.org/officeDocument/2006/relationships/customXml" Target="../customXml/item2.xml"/><Relationship Id="rId16" Type="http://schemas.openxmlformats.org/officeDocument/2006/relationships/handoutMaster" Target="handoutMasters/handoutMaster1.xml"/><Relationship Id="rId20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6.xml"/><Relationship Id="rId19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2C234C5E-F7D7-2046-B4D3-FEAAD11E33AB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45943C7-AFFB-0A44-B14A-71AD8E924EF0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79BFFEE-02C1-D34F-B368-531E7AF6C298}" type="datetimeFigureOut">
              <a:rPr lang="en-US" smtClean="0"/>
              <a:t>6/26/2023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DA366BF-BC85-4647-9A27-F5DBBF483D88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B7A96A0-2516-2641-8F36-69962D37D73A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B05213F-2B90-9B46-AA6B-5C3A9C1784D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9152136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LU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968AFC2-B9AD-9D45-A312-C31134993081}" type="datetimeFigureOut">
              <a:rPr lang="en-LU" smtClean="0"/>
              <a:t>06/26/2023</a:t>
            </a:fld>
            <a:endParaRPr lang="en-LU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LU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L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L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0E78849-6A58-5242-AAB8-69E086EC2380}" type="slidenum">
              <a:rPr lang="en-LU" smtClean="0"/>
              <a:t>‹#›</a:t>
            </a:fld>
            <a:endParaRPr lang="en-LU"/>
          </a:p>
        </p:txBody>
      </p:sp>
    </p:spTree>
    <p:extLst>
      <p:ext uri="{BB962C8B-B14F-4D97-AF65-F5344CB8AC3E}">
        <p14:creationId xmlns:p14="http://schemas.microsoft.com/office/powerpoint/2010/main" val="251828564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0E78849-6A58-5242-AAB8-69E086EC2380}" type="slidenum">
              <a:rPr lang="en-LU" smtClean="0"/>
              <a:t>1</a:t>
            </a:fld>
            <a:endParaRPr lang="en-LU"/>
          </a:p>
        </p:txBody>
      </p:sp>
    </p:spTree>
    <p:extLst>
      <p:ext uri="{BB962C8B-B14F-4D97-AF65-F5344CB8AC3E}">
        <p14:creationId xmlns:p14="http://schemas.microsoft.com/office/powerpoint/2010/main" val="239939545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L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0E78849-6A58-5242-AAB8-69E086EC2380}" type="slidenum">
              <a:rPr lang="en-LU" smtClean="0"/>
              <a:t>4</a:t>
            </a:fld>
            <a:endParaRPr lang="en-LU"/>
          </a:p>
        </p:txBody>
      </p:sp>
    </p:spTree>
    <p:extLst>
      <p:ext uri="{BB962C8B-B14F-4D97-AF65-F5344CB8AC3E}">
        <p14:creationId xmlns:p14="http://schemas.microsoft.com/office/powerpoint/2010/main" val="74064235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L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0E78849-6A58-5242-AAB8-69E086EC2380}" type="slidenum">
              <a:rPr lang="en-LU" smtClean="0"/>
              <a:t>5</a:t>
            </a:fld>
            <a:endParaRPr lang="en-LU"/>
          </a:p>
        </p:txBody>
      </p:sp>
    </p:spTree>
    <p:extLst>
      <p:ext uri="{BB962C8B-B14F-4D97-AF65-F5344CB8AC3E}">
        <p14:creationId xmlns:p14="http://schemas.microsoft.com/office/powerpoint/2010/main" val="84501067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L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0E78849-6A58-5242-AAB8-69E086EC2380}" type="slidenum">
              <a:rPr lang="en-LU" smtClean="0"/>
              <a:t>6</a:t>
            </a:fld>
            <a:endParaRPr lang="en-LU"/>
          </a:p>
        </p:txBody>
      </p:sp>
    </p:spTree>
    <p:extLst>
      <p:ext uri="{BB962C8B-B14F-4D97-AF65-F5344CB8AC3E}">
        <p14:creationId xmlns:p14="http://schemas.microsoft.com/office/powerpoint/2010/main" val="208226476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L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0E78849-6A58-5242-AAB8-69E086EC2380}" type="slidenum">
              <a:rPr lang="en-LU" smtClean="0"/>
              <a:t>7</a:t>
            </a:fld>
            <a:endParaRPr lang="en-LU"/>
          </a:p>
        </p:txBody>
      </p:sp>
    </p:spTree>
    <p:extLst>
      <p:ext uri="{BB962C8B-B14F-4D97-AF65-F5344CB8AC3E}">
        <p14:creationId xmlns:p14="http://schemas.microsoft.com/office/powerpoint/2010/main" val="161765384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L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0E78849-6A58-5242-AAB8-69E086EC2380}" type="slidenum">
              <a:rPr lang="en-LU" smtClean="0"/>
              <a:t>8</a:t>
            </a:fld>
            <a:endParaRPr lang="en-LU"/>
          </a:p>
        </p:txBody>
      </p:sp>
    </p:spTree>
    <p:extLst>
      <p:ext uri="{BB962C8B-B14F-4D97-AF65-F5344CB8AC3E}">
        <p14:creationId xmlns:p14="http://schemas.microsoft.com/office/powerpoint/2010/main" val="265720452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pter Title p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H nr">
            <a:extLst>
              <a:ext uri="{FF2B5EF4-FFF2-40B4-BE49-F238E27FC236}">
                <a16:creationId xmlns:a16="http://schemas.microsoft.com/office/drawing/2014/main" id="{39562968-8106-F841-9635-7E9E4D159A24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6056" y="1787131"/>
            <a:ext cx="3960000" cy="2880000"/>
          </a:xfrm>
        </p:spPr>
        <p:txBody>
          <a:bodyPr>
            <a:noAutofit/>
          </a:bodyPr>
          <a:lstStyle>
            <a:lvl1pPr marL="0" indent="0" algn="r">
              <a:buNone/>
              <a:defRPr sz="19600">
                <a:solidFill>
                  <a:srgbClr val="95948B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en-LU" dirty="0"/>
              <a:t>1.</a:t>
            </a:r>
          </a:p>
        </p:txBody>
      </p:sp>
      <p:sp>
        <p:nvSpPr>
          <p:cNvPr id="9" name="PH Title">
            <a:extLst>
              <a:ext uri="{FF2B5EF4-FFF2-40B4-BE49-F238E27FC236}">
                <a16:creationId xmlns:a16="http://schemas.microsoft.com/office/drawing/2014/main" id="{12814867-7861-A94F-A615-7F86553830A3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4136172" y="1871011"/>
            <a:ext cx="7200000" cy="288000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4800" b="0" i="0" baseline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fr-CH" dirty="0" err="1"/>
              <a:t>Chapter</a:t>
            </a:r>
            <a:r>
              <a:rPr lang="fr-CH" dirty="0"/>
              <a:t> </a:t>
            </a:r>
          </a:p>
          <a:p>
            <a:pPr lvl="0"/>
            <a:r>
              <a:rPr lang="en-LU"/>
              <a:t>Title</a:t>
            </a:r>
            <a:endParaRPr lang="en-LU" dirty="0"/>
          </a:p>
        </p:txBody>
      </p:sp>
    </p:spTree>
    <p:extLst>
      <p:ext uri="{BB962C8B-B14F-4D97-AF65-F5344CB8AC3E}">
        <p14:creationId xmlns:p14="http://schemas.microsoft.com/office/powerpoint/2010/main" val="139955589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AC563E3-5589-7A4D-913F-2C0DB99C2C6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b="1" i="0" baseline="0">
                <a:latin typeface="Open Sans" panose="020B0606030504020204" pitchFamily="34" charset="0"/>
              </a:defRPr>
            </a:lvl1pPr>
            <a:lvl2pPr>
              <a:defRPr baseline="0">
                <a:latin typeface="Open Sans" panose="020B0606030504020204" pitchFamily="34" charset="0"/>
              </a:defRPr>
            </a:lvl2pPr>
            <a:lvl3pPr>
              <a:defRPr baseline="0">
                <a:latin typeface="Open Sans" panose="020B0606030504020204" pitchFamily="34" charset="0"/>
              </a:defRPr>
            </a:lvl3pPr>
            <a:lvl4pPr>
              <a:defRPr baseline="0">
                <a:latin typeface="Open Sans" panose="020B0606030504020204" pitchFamily="34" charset="0"/>
              </a:defRPr>
            </a:lvl4pPr>
            <a:lvl5pPr>
              <a:defRPr baseline="0">
                <a:latin typeface="Open Sans" panose="020B0606030504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9" name="Title 8">
            <a:extLst>
              <a:ext uri="{FF2B5EF4-FFF2-40B4-BE49-F238E27FC236}">
                <a16:creationId xmlns:a16="http://schemas.microsoft.com/office/drawing/2014/main" id="{6441D523-8FB1-0741-9A90-3EB7DA5E6C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 baseline="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5696997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91491926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9CB240D-F525-4C4B-9C01-A04F319008B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6CFB876-C58C-724F-AB30-DDB121D8CB6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0049581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000A14-D314-0F4D-87E0-2829180779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426479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svg"/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>
            <a:extLst>
              <a:ext uri="{FF2B5EF4-FFF2-40B4-BE49-F238E27FC236}">
                <a16:creationId xmlns:a16="http://schemas.microsoft.com/office/drawing/2014/main" id="{0BE1E204-95BD-C64E-9AF8-3484D6D8E776}"/>
              </a:ext>
            </a:extLst>
          </p:cNvPr>
          <p:cNvSpPr/>
          <p:nvPr userDrawn="1"/>
        </p:nvSpPr>
        <p:spPr>
          <a:xfrm>
            <a:off x="0" y="6655202"/>
            <a:ext cx="12192000" cy="216319"/>
          </a:xfrm>
          <a:prstGeom prst="rect">
            <a:avLst/>
          </a:prstGeom>
          <a:solidFill>
            <a:srgbClr val="ADCD6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U"/>
          </a:p>
        </p:txBody>
      </p: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55790542-D4A0-4449-9B95-7C3D8BCFAA2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304ABBD-A6F1-6647-B544-59258C2B02E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58CBB389-1FC5-9241-8F0E-5EFE45C6A136}"/>
              </a:ext>
            </a:extLst>
          </p:cNvPr>
          <p:cNvSpPr txBox="1"/>
          <p:nvPr userDrawn="1"/>
        </p:nvSpPr>
        <p:spPr>
          <a:xfrm>
            <a:off x="11043090" y="-5631"/>
            <a:ext cx="1152220" cy="276999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1200" b="1" dirty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SLIDE </a:t>
            </a:r>
            <a:fld id="{4835AFB5-5EA9-C74E-A07C-DC34F95845EC}" type="slidenum">
              <a:rPr lang="en-US" sz="1200" b="1" smtClean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‹#›</a:t>
            </a:fld>
            <a:endParaRPr lang="en-US" sz="1200" b="1" dirty="0">
              <a:solidFill>
                <a:schemeClr val="bg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pic>
        <p:nvPicPr>
          <p:cNvPr id="12" name="Graphic 11">
            <a:extLst>
              <a:ext uri="{FF2B5EF4-FFF2-40B4-BE49-F238E27FC236}">
                <a16:creationId xmlns:a16="http://schemas.microsoft.com/office/drawing/2014/main" id="{75A039BC-8FD7-7749-A038-07FB45CF9C9B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10883788" y="6655202"/>
            <a:ext cx="1308212" cy="2163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34192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50" r:id="rId2"/>
    <p:sldLayoutId id="2147483655" r:id="rId3"/>
    <p:sldLayoutId id="2147483649" r:id="rId4"/>
    <p:sldLayoutId id="2147483654" r:id="rId5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1" i="0" kern="1200" baseline="0">
          <a:solidFill>
            <a:schemeClr val="tx1"/>
          </a:solidFill>
          <a:latin typeface="Open Sans" panose="020B0606030504020204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 baseline="0">
          <a:solidFill>
            <a:schemeClr val="tx1"/>
          </a:solidFill>
          <a:latin typeface="Open Sans" panose="020B0606030504020204" pitchFamily="34" charset="0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 baseline="0">
          <a:solidFill>
            <a:schemeClr val="tx1"/>
          </a:solidFill>
          <a:latin typeface="Open Sans" panose="020B0606030504020204" pitchFamily="34" charset="0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 baseline="0">
          <a:solidFill>
            <a:schemeClr val="tx1"/>
          </a:solidFill>
          <a:latin typeface="Open Sans" panose="020B0606030504020204" pitchFamily="34" charset="0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 baseline="0">
          <a:solidFill>
            <a:schemeClr val="tx1"/>
          </a:solidFill>
          <a:latin typeface="Open Sans" panose="020B0606030504020204" pitchFamily="34" charset="0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 baseline="0">
          <a:solidFill>
            <a:schemeClr val="tx1"/>
          </a:solidFill>
          <a:latin typeface="Open Sans" panose="020B0606030504020204" pitchFamily="34" charset="0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13" Type="http://schemas.openxmlformats.org/officeDocument/2006/relationships/image" Target="../media/image15.svg"/><Relationship Id="rId3" Type="http://schemas.openxmlformats.org/officeDocument/2006/relationships/image" Target="../media/image5.svg"/><Relationship Id="rId7" Type="http://schemas.openxmlformats.org/officeDocument/2006/relationships/image" Target="../media/image9.svg"/><Relationship Id="rId12" Type="http://schemas.openxmlformats.org/officeDocument/2006/relationships/image" Target="../media/image14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8.png"/><Relationship Id="rId11" Type="http://schemas.openxmlformats.org/officeDocument/2006/relationships/image" Target="../media/image13.svg"/><Relationship Id="rId5" Type="http://schemas.openxmlformats.org/officeDocument/2006/relationships/image" Target="../media/image7.svg"/><Relationship Id="rId10" Type="http://schemas.openxmlformats.org/officeDocument/2006/relationships/image" Target="../media/image12.png"/><Relationship Id="rId4" Type="http://schemas.openxmlformats.org/officeDocument/2006/relationships/image" Target="../media/image6.png"/><Relationship Id="rId9" Type="http://schemas.openxmlformats.org/officeDocument/2006/relationships/image" Target="../media/image11.sv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8.png"/><Relationship Id="rId4" Type="http://schemas.openxmlformats.org/officeDocument/2006/relationships/image" Target="../media/image17.sv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0.svg"/><Relationship Id="rId5" Type="http://schemas.openxmlformats.org/officeDocument/2006/relationships/image" Target="../media/image19.png"/><Relationship Id="rId4" Type="http://schemas.openxmlformats.org/officeDocument/2006/relationships/image" Target="../media/image17.sv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sv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sv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0.svg"/><Relationship Id="rId5" Type="http://schemas.openxmlformats.org/officeDocument/2006/relationships/image" Target="../media/image19.png"/><Relationship Id="rId4" Type="http://schemas.openxmlformats.org/officeDocument/2006/relationships/image" Target="../media/image17.sv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hyperlink" Target="mailto:katerina.adamova@mestobystrice.cz" TargetMode="External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png"/><Relationship Id="rId13" Type="http://schemas.openxmlformats.org/officeDocument/2006/relationships/image" Target="../media/image30.svg"/><Relationship Id="rId18" Type="http://schemas.openxmlformats.org/officeDocument/2006/relationships/image" Target="../media/image33.png"/><Relationship Id="rId26" Type="http://schemas.openxmlformats.org/officeDocument/2006/relationships/image" Target="../media/image39.png"/><Relationship Id="rId3" Type="http://schemas.openxmlformats.org/officeDocument/2006/relationships/image" Target="../media/image22.svg"/><Relationship Id="rId21" Type="http://schemas.openxmlformats.org/officeDocument/2006/relationships/image" Target="../media/image17.svg"/><Relationship Id="rId7" Type="http://schemas.openxmlformats.org/officeDocument/2006/relationships/image" Target="../media/image24.svg"/><Relationship Id="rId12" Type="http://schemas.openxmlformats.org/officeDocument/2006/relationships/image" Target="../media/image29.png"/><Relationship Id="rId17" Type="http://schemas.openxmlformats.org/officeDocument/2006/relationships/image" Target="../media/image9.svg"/><Relationship Id="rId25" Type="http://schemas.openxmlformats.org/officeDocument/2006/relationships/image" Target="../media/image38.svg"/><Relationship Id="rId2" Type="http://schemas.openxmlformats.org/officeDocument/2006/relationships/image" Target="../media/image21.png"/><Relationship Id="rId16" Type="http://schemas.openxmlformats.org/officeDocument/2006/relationships/image" Target="../media/image8.png"/><Relationship Id="rId20" Type="http://schemas.openxmlformats.org/officeDocument/2006/relationships/image" Target="../media/image16.png"/><Relationship Id="rId29" Type="http://schemas.openxmlformats.org/officeDocument/2006/relationships/image" Target="../media/image42.sv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3.png"/><Relationship Id="rId11" Type="http://schemas.openxmlformats.org/officeDocument/2006/relationships/image" Target="../media/image28.svg"/><Relationship Id="rId24" Type="http://schemas.openxmlformats.org/officeDocument/2006/relationships/image" Target="../media/image37.png"/><Relationship Id="rId5" Type="http://schemas.openxmlformats.org/officeDocument/2006/relationships/image" Target="../media/image13.svg"/><Relationship Id="rId15" Type="http://schemas.openxmlformats.org/officeDocument/2006/relationships/image" Target="../media/image32.svg"/><Relationship Id="rId23" Type="http://schemas.openxmlformats.org/officeDocument/2006/relationships/image" Target="../media/image36.svg"/><Relationship Id="rId28" Type="http://schemas.openxmlformats.org/officeDocument/2006/relationships/image" Target="../media/image41.png"/><Relationship Id="rId10" Type="http://schemas.openxmlformats.org/officeDocument/2006/relationships/image" Target="../media/image27.png"/><Relationship Id="rId19" Type="http://schemas.openxmlformats.org/officeDocument/2006/relationships/image" Target="../media/image34.svg"/><Relationship Id="rId31" Type="http://schemas.openxmlformats.org/officeDocument/2006/relationships/image" Target="../media/image44.svg"/><Relationship Id="rId4" Type="http://schemas.openxmlformats.org/officeDocument/2006/relationships/image" Target="../media/image12.png"/><Relationship Id="rId9" Type="http://schemas.openxmlformats.org/officeDocument/2006/relationships/image" Target="../media/image26.svg"/><Relationship Id="rId14" Type="http://schemas.openxmlformats.org/officeDocument/2006/relationships/image" Target="../media/image31.png"/><Relationship Id="rId22" Type="http://schemas.openxmlformats.org/officeDocument/2006/relationships/image" Target="../media/image35.png"/><Relationship Id="rId27" Type="http://schemas.openxmlformats.org/officeDocument/2006/relationships/image" Target="../media/image40.svg"/><Relationship Id="rId30" Type="http://schemas.openxmlformats.org/officeDocument/2006/relationships/image" Target="../media/image4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B40D364B-01C8-1F9B-7863-1E6614E174E5}"/>
              </a:ext>
            </a:extLst>
          </p:cNvPr>
          <p:cNvSpPr txBox="1"/>
          <p:nvPr/>
        </p:nvSpPr>
        <p:spPr>
          <a:xfrm>
            <a:off x="971500" y="5914507"/>
            <a:ext cx="5429300" cy="276999"/>
          </a:xfrm>
          <a:prstGeom prst="rect">
            <a:avLst/>
          </a:prstGeom>
          <a:solidFill>
            <a:srgbClr val="95C11F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1200" b="1" dirty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28 JUNE 2023 | 15 Minutes | Livorno Province HQ – Council Hall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7B6266E3-6269-77BB-C7AB-F095C5FB0E02}"/>
              </a:ext>
            </a:extLst>
          </p:cNvPr>
          <p:cNvSpPr txBox="1"/>
          <p:nvPr/>
        </p:nvSpPr>
        <p:spPr>
          <a:xfrm>
            <a:off x="844115" y="4569800"/>
            <a:ext cx="8310264" cy="10464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latin typeface="Open Sans Semibold" panose="020B0606030504020204" pitchFamily="34" charset="0"/>
                <a:ea typeface="Open Sans Semibold" panose="020B0606030504020204" pitchFamily="34" charset="0"/>
                <a:cs typeface="Open Sans Semibold" panose="020B0606030504020204" pitchFamily="34" charset="0"/>
              </a:rPr>
              <a:t>Name of Presenter</a:t>
            </a:r>
            <a:r>
              <a:rPr lang="cs-CZ" sz="2400" b="1" dirty="0">
                <a:latin typeface="Open Sans Semibold" panose="020B0606030504020204" pitchFamily="34" charset="0"/>
                <a:ea typeface="Open Sans Semibold" panose="020B0606030504020204" pitchFamily="34" charset="0"/>
                <a:cs typeface="Open Sans Semibold" panose="020B0606030504020204" pitchFamily="34" charset="0"/>
              </a:rPr>
              <a:t>s</a:t>
            </a:r>
            <a:endParaRPr lang="en-US" sz="2400" b="1" dirty="0">
              <a:latin typeface="Open Sans Semibold" panose="020B0606030504020204" pitchFamily="34" charset="0"/>
              <a:ea typeface="Open Sans Semibold" panose="020B0606030504020204" pitchFamily="34" charset="0"/>
              <a:cs typeface="Open Sans Semibold" panose="020B0606030504020204" pitchFamily="34" charset="0"/>
            </a:endParaRPr>
          </a:p>
          <a:p>
            <a:r>
              <a:rPr lang="cs-CZ" b="1" i="1" dirty="0">
                <a:solidFill>
                  <a:srgbClr val="95C11F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Partner 9: City </a:t>
            </a:r>
            <a:r>
              <a:rPr lang="cs-CZ" b="1" i="1" dirty="0" err="1">
                <a:solidFill>
                  <a:srgbClr val="95C11F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of</a:t>
            </a:r>
            <a:r>
              <a:rPr lang="cs-CZ" b="1" i="1" dirty="0">
                <a:solidFill>
                  <a:srgbClr val="95C11F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Bystřice - Michaela Kaprálková and Kateřina Adamová</a:t>
            </a:r>
          </a:p>
          <a:p>
            <a:r>
              <a:rPr lang="cs-CZ" sz="2000" b="1" i="1" dirty="0">
                <a:solidFill>
                  <a:srgbClr val="95C11F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Partner 5: DEX Innovation Centre </a:t>
            </a:r>
            <a:r>
              <a:rPr lang="cs-CZ" b="1" dirty="0">
                <a:solidFill>
                  <a:srgbClr val="95C11F"/>
                </a:solidFill>
              </a:rPr>
              <a:t>- </a:t>
            </a:r>
            <a:r>
              <a:rPr lang="cs-CZ" b="1" i="1" dirty="0">
                <a:solidFill>
                  <a:srgbClr val="95C11F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Vojtěch Jíra</a:t>
            </a:r>
            <a:endParaRPr lang="en-US" b="1" dirty="0">
              <a:solidFill>
                <a:srgbClr val="95C11F"/>
              </a:solidFill>
              <a:latin typeface="Open Sans Semibold" panose="020B0606030504020204" pitchFamily="34" charset="0"/>
              <a:ea typeface="Open Sans Semibold" panose="020B0606030504020204" pitchFamily="34" charset="0"/>
              <a:cs typeface="Open Sans Semibold" panose="020B0606030504020204" pitchFamily="34" charset="0"/>
            </a:endParaRPr>
          </a:p>
        </p:txBody>
      </p:sp>
      <p:sp>
        <p:nvSpPr>
          <p:cNvPr id="8" name="Subtitle 2">
            <a:extLst>
              <a:ext uri="{FF2B5EF4-FFF2-40B4-BE49-F238E27FC236}">
                <a16:creationId xmlns:a16="http://schemas.microsoft.com/office/drawing/2014/main" id="{42CB5B61-813A-D760-8800-6F3EC8037F85}"/>
              </a:ext>
            </a:extLst>
          </p:cNvPr>
          <p:cNvSpPr txBox="1">
            <a:spLocks/>
          </p:cNvSpPr>
          <p:nvPr/>
        </p:nvSpPr>
        <p:spPr>
          <a:xfrm>
            <a:off x="844115" y="2727865"/>
            <a:ext cx="9967320" cy="1722478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 baseline="0">
                <a:solidFill>
                  <a:schemeClr val="tx1"/>
                </a:solidFill>
                <a:latin typeface="Open Sans" panose="020B0606030504020204" pitchFamily="34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 baseline="0">
                <a:solidFill>
                  <a:schemeClr val="tx1"/>
                </a:solidFill>
                <a:latin typeface="Open Sans" panose="020B0606030504020204" pitchFamily="34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 baseline="0">
                <a:solidFill>
                  <a:schemeClr val="tx1"/>
                </a:solidFill>
                <a:latin typeface="Open Sans" panose="020B0606030504020204" pitchFamily="34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 baseline="0">
                <a:solidFill>
                  <a:schemeClr val="tx1"/>
                </a:solidFill>
                <a:latin typeface="Open Sans" panose="020B0606030504020204" pitchFamily="34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 baseline="0">
                <a:solidFill>
                  <a:schemeClr val="tx1"/>
                </a:solidFill>
                <a:latin typeface="Open Sans" panose="020B0606030504020204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4800" b="1" dirty="0">
                <a:ea typeface="Open Sans" panose="020B0606030504020204" pitchFamily="34" charset="0"/>
                <a:cs typeface="Open Sans" panose="020B0606030504020204" pitchFamily="34" charset="0"/>
              </a:rPr>
              <a:t>Partner 5</a:t>
            </a:r>
            <a:r>
              <a:rPr lang="cs-CZ" sz="4800" b="1" dirty="0"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sz="4800" b="1" dirty="0">
                <a:ea typeface="Open Sans" panose="020B0606030504020204" pitchFamily="34" charset="0"/>
                <a:cs typeface="Open Sans" panose="020B0606030504020204" pitchFamily="34" charset="0"/>
              </a:rPr>
              <a:t>&amp;</a:t>
            </a:r>
            <a:r>
              <a:rPr lang="cs-CZ" sz="4800" b="1" dirty="0"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sz="4800" b="1" dirty="0">
                <a:ea typeface="Open Sans" panose="020B0606030504020204" pitchFamily="34" charset="0"/>
                <a:cs typeface="Open Sans" panose="020B0606030504020204" pitchFamily="34" charset="0"/>
              </a:rPr>
              <a:t>9</a:t>
            </a:r>
            <a:r>
              <a:rPr lang="cs-CZ" sz="4800" b="1" dirty="0"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sz="4800" b="1" dirty="0">
                <a:ea typeface="Open Sans" panose="020B0606030504020204" pitchFamily="34" charset="0"/>
                <a:cs typeface="Open Sans" panose="020B0606030504020204" pitchFamily="34" charset="0"/>
              </a:rPr>
              <a:t>presentation</a:t>
            </a:r>
            <a:endParaRPr lang="en-US" sz="4800" dirty="0">
              <a:solidFill>
                <a:srgbClr val="95948B"/>
              </a:solidFill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0" indent="0">
              <a:buNone/>
            </a:pPr>
            <a:r>
              <a:rPr lang="en-US" sz="4800" b="1" dirty="0">
                <a:solidFill>
                  <a:srgbClr val="95C11F"/>
                </a:solidFill>
                <a:ea typeface="Open Sans" panose="020B0606030504020204" pitchFamily="34" charset="0"/>
                <a:cs typeface="Open Sans" panose="020B0606030504020204" pitchFamily="34" charset="0"/>
              </a:rPr>
              <a:t>Initial Conference in Livorno</a:t>
            </a:r>
          </a:p>
        </p:txBody>
      </p:sp>
      <p:pic>
        <p:nvPicPr>
          <p:cNvPr id="2" name="Immagine 1">
            <a:extLst>
              <a:ext uri="{FF2B5EF4-FFF2-40B4-BE49-F238E27FC236}">
                <a16:creationId xmlns:a16="http://schemas.microsoft.com/office/drawing/2014/main" id="{4130E863-0A57-28BD-4C45-F8EA8BD1071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0635" y="465541"/>
            <a:ext cx="5969416" cy="21428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7868802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Graphic 16">
            <a:extLst>
              <a:ext uri="{FF2B5EF4-FFF2-40B4-BE49-F238E27FC236}">
                <a16:creationId xmlns:a16="http://schemas.microsoft.com/office/drawing/2014/main" id="{87EDE2B2-C92F-A74B-8032-AA79A0716B3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8836607" y="2166735"/>
            <a:ext cx="3317499" cy="3578427"/>
          </a:xfrm>
          <a:prstGeom prst="rect">
            <a:avLst/>
          </a:prstGeom>
        </p:spPr>
      </p:pic>
      <p:sp>
        <p:nvSpPr>
          <p:cNvPr id="3" name="Subtitle 2">
            <a:extLst>
              <a:ext uri="{FF2B5EF4-FFF2-40B4-BE49-F238E27FC236}">
                <a16:creationId xmlns:a16="http://schemas.microsoft.com/office/drawing/2014/main" id="{E11F9F7C-EB6C-B84C-9531-356B037FEA5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64097" y="758365"/>
            <a:ext cx="8149273" cy="838866"/>
          </a:xfrm>
        </p:spPr>
        <p:txBody>
          <a:bodyPr>
            <a:noAutofit/>
          </a:bodyPr>
          <a:lstStyle/>
          <a:p>
            <a:pPr algn="l"/>
            <a:r>
              <a:rPr lang="cs-CZ" sz="3600" b="1" dirty="0">
                <a:ea typeface="Open Sans" panose="020B0606030504020204" pitchFamily="34" charset="0"/>
                <a:cs typeface="Open Sans" panose="020B0606030504020204" pitchFamily="34" charset="0"/>
              </a:rPr>
              <a:t>City </a:t>
            </a:r>
            <a:r>
              <a:rPr lang="cs-CZ" sz="3600" b="1" dirty="0" err="1">
                <a:ea typeface="Open Sans" panose="020B0606030504020204" pitchFamily="34" charset="0"/>
                <a:cs typeface="Open Sans" panose="020B0606030504020204" pitchFamily="34" charset="0"/>
              </a:rPr>
              <a:t>of</a:t>
            </a:r>
            <a:r>
              <a:rPr lang="cs-CZ" sz="3600" b="1" dirty="0">
                <a:ea typeface="Open Sans" panose="020B0606030504020204" pitchFamily="34" charset="0"/>
                <a:cs typeface="Open Sans" panose="020B0606030504020204" pitchFamily="34" charset="0"/>
              </a:rPr>
              <a:t> Bystřice </a:t>
            </a:r>
          </a:p>
          <a:p>
            <a:pPr algn="l"/>
            <a:endParaRPr lang="en-US" sz="360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0573E3DC-917C-7545-A4AA-C429D5514447}"/>
              </a:ext>
            </a:extLst>
          </p:cNvPr>
          <p:cNvSpPr/>
          <p:nvPr/>
        </p:nvSpPr>
        <p:spPr>
          <a:xfrm>
            <a:off x="910059" y="2022959"/>
            <a:ext cx="6800836" cy="44554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cs-CZ" sz="2800" b="1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Maybe</a:t>
            </a:r>
            <a:r>
              <a:rPr lang="cs-CZ" sz="28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cs-CZ" sz="2800" b="1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small</a:t>
            </a:r>
            <a:r>
              <a:rPr lang="cs-CZ" sz="28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in </a:t>
            </a:r>
            <a:r>
              <a:rPr lang="cs-CZ" sz="2800" b="1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size</a:t>
            </a:r>
            <a:r>
              <a:rPr lang="cs-CZ" sz="28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but big in </a:t>
            </a:r>
            <a:r>
              <a:rPr lang="cs-CZ" sz="2800" b="1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ideas</a:t>
            </a:r>
            <a:r>
              <a:rPr lang="cs-CZ" sz="28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, </a:t>
            </a:r>
            <a:r>
              <a:rPr lang="cs-CZ" sz="2800" b="1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accepting</a:t>
            </a:r>
            <a:r>
              <a:rPr lang="cs-CZ" sz="28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cs-CZ" sz="2800" b="1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challenges</a:t>
            </a:r>
            <a:r>
              <a:rPr lang="cs-CZ" sz="28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and open </a:t>
            </a:r>
            <a:r>
              <a:rPr lang="cs-CZ" sz="2800" b="1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minded</a:t>
            </a:r>
            <a:r>
              <a:rPr lang="cs-CZ" sz="28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cs-CZ" sz="2800" b="1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with</a:t>
            </a:r>
            <a:r>
              <a:rPr lang="cs-CZ" sz="28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cs-CZ" sz="2800" b="1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highly-motivated</a:t>
            </a:r>
            <a:r>
              <a:rPr lang="cs-CZ" sz="28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and </a:t>
            </a:r>
            <a:r>
              <a:rPr lang="cs-CZ" sz="2800" b="1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enthusiastic</a:t>
            </a:r>
            <a:r>
              <a:rPr lang="cs-CZ" sz="28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team.</a:t>
            </a:r>
          </a:p>
          <a:p>
            <a:pPr>
              <a:lnSpc>
                <a:spcPct val="150000"/>
              </a:lnSpc>
            </a:pPr>
            <a:endParaRPr lang="cs-CZ" sz="2800" b="1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>
              <a:lnSpc>
                <a:spcPct val="150000"/>
              </a:lnSpc>
            </a:pPr>
            <a:r>
              <a:rPr lang="cs-CZ" sz="2400" b="1" dirty="0"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City motto “#</a:t>
            </a:r>
            <a:r>
              <a:rPr lang="cs-CZ" sz="2400" b="1" dirty="0" err="1"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nadobreceste</a:t>
            </a:r>
            <a:r>
              <a:rPr lang="cs-CZ" sz="2400" b="1" dirty="0"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“ </a:t>
            </a:r>
            <a:endParaRPr lang="cs-CZ" sz="2400" b="1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>
              <a:lnSpc>
                <a:spcPct val="150000"/>
              </a:lnSpc>
            </a:pPr>
            <a:endParaRPr lang="cs-CZ" sz="2800" b="1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pic>
        <p:nvPicPr>
          <p:cNvPr id="9" name="Graphic 8">
            <a:extLst>
              <a:ext uri="{FF2B5EF4-FFF2-40B4-BE49-F238E27FC236}">
                <a16:creationId xmlns:a16="http://schemas.microsoft.com/office/drawing/2014/main" id="{5AEA0B49-CE3E-8242-A31B-5C2B8EF6BE9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7972298" y="2931339"/>
            <a:ext cx="2762883" cy="928870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3092756D-D8E6-0F48-8409-920F3B1C42BE}"/>
              </a:ext>
            </a:extLst>
          </p:cNvPr>
          <p:cNvSpPr txBox="1"/>
          <p:nvPr/>
        </p:nvSpPr>
        <p:spPr>
          <a:xfrm>
            <a:off x="8215450" y="3103946"/>
            <a:ext cx="2349136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cs-CZ" sz="1000" i="1" dirty="0">
                <a:solidFill>
                  <a:srgbClr val="FF000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DEX Innovation Centre</a:t>
            </a:r>
          </a:p>
          <a:p>
            <a:pPr algn="r"/>
            <a:r>
              <a:rPr lang="cs-CZ" sz="1000" i="1" dirty="0">
                <a:solidFill>
                  <a:srgbClr val="FF000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City </a:t>
            </a:r>
            <a:r>
              <a:rPr lang="cs-CZ" sz="1000" i="1" dirty="0" err="1">
                <a:solidFill>
                  <a:srgbClr val="FF000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of</a:t>
            </a:r>
            <a:r>
              <a:rPr lang="cs-CZ" sz="1000" i="1" dirty="0">
                <a:solidFill>
                  <a:srgbClr val="FF000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Bystřice</a:t>
            </a:r>
          </a:p>
          <a:p>
            <a:pPr algn="r"/>
            <a:r>
              <a:rPr lang="cs-CZ" sz="1000" i="1" dirty="0">
                <a:solidFill>
                  <a:srgbClr val="FF000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Czech Republic</a:t>
            </a:r>
            <a:endParaRPr lang="en-LU" sz="1000" i="1" dirty="0">
              <a:solidFill>
                <a:srgbClr val="FF0000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pic>
        <p:nvPicPr>
          <p:cNvPr id="13" name="Graphic 12">
            <a:extLst>
              <a:ext uri="{FF2B5EF4-FFF2-40B4-BE49-F238E27FC236}">
                <a16:creationId xmlns:a16="http://schemas.microsoft.com/office/drawing/2014/main" id="{C5A9181C-BDBC-A141-A699-12F03078DFFC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0712905" y="2941750"/>
            <a:ext cx="1133704" cy="928870"/>
          </a:xfrm>
          <a:prstGeom prst="rect">
            <a:avLst/>
          </a:prstGeom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C357000B-A83F-1F40-A542-4A9D18B7EA3C}"/>
              </a:ext>
            </a:extLst>
          </p:cNvPr>
          <p:cNvSpPr/>
          <p:nvPr/>
        </p:nvSpPr>
        <p:spPr>
          <a:xfrm>
            <a:off x="10987016" y="3112776"/>
            <a:ext cx="684803" cy="60016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2400" b="1" dirty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10</a:t>
            </a:r>
          </a:p>
          <a:p>
            <a:pPr algn="ctr"/>
            <a:r>
              <a:rPr lang="en-US" sz="900" b="1" dirty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partners</a:t>
            </a:r>
            <a:endParaRPr lang="en-US" sz="900" dirty="0">
              <a:solidFill>
                <a:schemeClr val="bg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AB4D2EE3-5032-1245-AEE8-014CF64BA1C7}"/>
              </a:ext>
            </a:extLst>
          </p:cNvPr>
          <p:cNvSpPr txBox="1"/>
          <p:nvPr/>
        </p:nvSpPr>
        <p:spPr>
          <a:xfrm>
            <a:off x="9557515" y="5155570"/>
            <a:ext cx="79479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b="1" dirty="0">
                <a:solidFill>
                  <a:srgbClr val="95C11F"/>
                </a:solidFill>
              </a:rPr>
              <a:t>Murcia</a:t>
            </a:r>
          </a:p>
        </p:txBody>
      </p:sp>
      <p:pic>
        <p:nvPicPr>
          <p:cNvPr id="22" name="Graphic 21">
            <a:extLst>
              <a:ext uri="{FF2B5EF4-FFF2-40B4-BE49-F238E27FC236}">
                <a16:creationId xmlns:a16="http://schemas.microsoft.com/office/drawing/2014/main" id="{53859C2A-3B6B-B549-BDE2-50EFC979E49B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9469813" y="5011093"/>
            <a:ext cx="202682" cy="178360"/>
          </a:xfrm>
          <a:prstGeom prst="rect">
            <a:avLst/>
          </a:prstGeom>
        </p:spPr>
      </p:pic>
      <p:sp>
        <p:nvSpPr>
          <p:cNvPr id="23" name="TextBox 22">
            <a:extLst>
              <a:ext uri="{FF2B5EF4-FFF2-40B4-BE49-F238E27FC236}">
                <a16:creationId xmlns:a16="http://schemas.microsoft.com/office/drawing/2014/main" id="{C2811249-69B2-FE46-B48E-8F59B7879724}"/>
              </a:ext>
            </a:extLst>
          </p:cNvPr>
          <p:cNvSpPr txBox="1"/>
          <p:nvPr/>
        </p:nvSpPr>
        <p:spPr>
          <a:xfrm>
            <a:off x="8562584" y="5200232"/>
            <a:ext cx="79479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b="1" dirty="0" err="1">
                <a:solidFill>
                  <a:srgbClr val="95C11F"/>
                </a:solidFill>
              </a:rPr>
              <a:t>Sintra</a:t>
            </a:r>
            <a:endParaRPr lang="en-US" sz="1000" b="1" dirty="0">
              <a:solidFill>
                <a:srgbClr val="95C11F"/>
              </a:solidFill>
            </a:endParaRPr>
          </a:p>
        </p:txBody>
      </p:sp>
      <p:pic>
        <p:nvPicPr>
          <p:cNvPr id="24" name="Graphic 23">
            <a:extLst>
              <a:ext uri="{FF2B5EF4-FFF2-40B4-BE49-F238E27FC236}">
                <a16:creationId xmlns:a16="http://schemas.microsoft.com/office/drawing/2014/main" id="{D16DC17E-6319-9C44-954D-433FE0EC4E12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8836607" y="4884005"/>
            <a:ext cx="202682" cy="178360"/>
          </a:xfrm>
          <a:prstGeom prst="rect">
            <a:avLst/>
          </a:prstGeom>
        </p:spPr>
      </p:pic>
      <p:pic>
        <p:nvPicPr>
          <p:cNvPr id="25" name="Graphic 24">
            <a:extLst>
              <a:ext uri="{FF2B5EF4-FFF2-40B4-BE49-F238E27FC236}">
                <a16:creationId xmlns:a16="http://schemas.microsoft.com/office/drawing/2014/main" id="{24F05A27-4B6D-3A4B-8CAF-FA89B23C1EF4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11307482" y="2787619"/>
            <a:ext cx="202682" cy="178360"/>
          </a:xfrm>
          <a:prstGeom prst="rect">
            <a:avLst/>
          </a:prstGeom>
        </p:spPr>
      </p:pic>
      <p:pic>
        <p:nvPicPr>
          <p:cNvPr id="2" name="Graphic 1">
            <a:extLst>
              <a:ext uri="{FF2B5EF4-FFF2-40B4-BE49-F238E27FC236}">
                <a16:creationId xmlns:a16="http://schemas.microsoft.com/office/drawing/2014/main" id="{F42366B0-E462-BC81-743E-4CC36B0F2A94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 rot="5400000">
            <a:off x="10580564" y="3842119"/>
            <a:ext cx="276225" cy="285750"/>
          </a:xfrm>
          <a:prstGeom prst="rect">
            <a:avLst/>
          </a:prstGeom>
        </p:spPr>
      </p:pic>
      <p:pic>
        <p:nvPicPr>
          <p:cNvPr id="4" name="Graphic 21">
            <a:extLst>
              <a:ext uri="{FF2B5EF4-FFF2-40B4-BE49-F238E27FC236}">
                <a16:creationId xmlns:a16="http://schemas.microsoft.com/office/drawing/2014/main" id="{79A49A15-C9DF-84AF-ABEC-9AC7B7049E30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9954914" y="4028625"/>
            <a:ext cx="202682" cy="178360"/>
          </a:xfrm>
          <a:prstGeom prst="rect">
            <a:avLst/>
          </a:prstGeom>
        </p:spPr>
      </p:pic>
      <p:sp>
        <p:nvSpPr>
          <p:cNvPr id="6" name="TextBox 17">
            <a:extLst>
              <a:ext uri="{FF2B5EF4-FFF2-40B4-BE49-F238E27FC236}">
                <a16:creationId xmlns:a16="http://schemas.microsoft.com/office/drawing/2014/main" id="{EB5F7077-7293-1373-F9D1-9C34F5B1D42E}"/>
              </a:ext>
            </a:extLst>
          </p:cNvPr>
          <p:cNvSpPr txBox="1"/>
          <p:nvPr/>
        </p:nvSpPr>
        <p:spPr>
          <a:xfrm>
            <a:off x="10977745" y="4627708"/>
            <a:ext cx="79479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b="1" dirty="0">
                <a:solidFill>
                  <a:srgbClr val="95C11F"/>
                </a:solidFill>
              </a:rPr>
              <a:t>CITY 1</a:t>
            </a:r>
          </a:p>
        </p:txBody>
      </p:sp>
      <p:pic>
        <p:nvPicPr>
          <p:cNvPr id="7" name="Graphic 21">
            <a:extLst>
              <a:ext uri="{FF2B5EF4-FFF2-40B4-BE49-F238E27FC236}">
                <a16:creationId xmlns:a16="http://schemas.microsoft.com/office/drawing/2014/main" id="{7D2A28A5-555F-C051-DC4E-75290B49923D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11118710" y="4540446"/>
            <a:ext cx="202682" cy="178360"/>
          </a:xfrm>
          <a:prstGeom prst="rect">
            <a:avLst/>
          </a:prstGeom>
        </p:spPr>
      </p:pic>
      <p:sp>
        <p:nvSpPr>
          <p:cNvPr id="8" name="TextBox 17">
            <a:extLst>
              <a:ext uri="{FF2B5EF4-FFF2-40B4-BE49-F238E27FC236}">
                <a16:creationId xmlns:a16="http://schemas.microsoft.com/office/drawing/2014/main" id="{27E070B9-D322-8B08-2B85-21A504F9A01F}"/>
              </a:ext>
            </a:extLst>
          </p:cNvPr>
          <p:cNvSpPr txBox="1"/>
          <p:nvPr/>
        </p:nvSpPr>
        <p:spPr>
          <a:xfrm>
            <a:off x="11191680" y="4627707"/>
            <a:ext cx="79479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b="1" dirty="0">
                <a:solidFill>
                  <a:srgbClr val="95C11F"/>
                </a:solidFill>
              </a:rPr>
              <a:t>CITY 1</a:t>
            </a:r>
          </a:p>
        </p:txBody>
      </p:sp>
      <p:pic>
        <p:nvPicPr>
          <p:cNvPr id="10" name="Graphic 21">
            <a:extLst>
              <a:ext uri="{FF2B5EF4-FFF2-40B4-BE49-F238E27FC236}">
                <a16:creationId xmlns:a16="http://schemas.microsoft.com/office/drawing/2014/main" id="{04686D8C-013B-626F-73DC-56C969FFC69F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10904775" y="4449347"/>
            <a:ext cx="202682" cy="178360"/>
          </a:xfrm>
          <a:prstGeom prst="rect">
            <a:avLst/>
          </a:prstGeom>
        </p:spPr>
      </p:pic>
      <p:sp>
        <p:nvSpPr>
          <p:cNvPr id="12" name="TextBox 17">
            <a:extLst>
              <a:ext uri="{FF2B5EF4-FFF2-40B4-BE49-F238E27FC236}">
                <a16:creationId xmlns:a16="http://schemas.microsoft.com/office/drawing/2014/main" id="{063B0615-5D72-F35B-E192-5529113A695F}"/>
              </a:ext>
            </a:extLst>
          </p:cNvPr>
          <p:cNvSpPr txBox="1"/>
          <p:nvPr/>
        </p:nvSpPr>
        <p:spPr>
          <a:xfrm>
            <a:off x="10718677" y="4267583"/>
            <a:ext cx="79479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b="1" dirty="0">
                <a:solidFill>
                  <a:srgbClr val="95C11F"/>
                </a:solidFill>
              </a:rPr>
              <a:t>CITY 1</a:t>
            </a:r>
          </a:p>
        </p:txBody>
      </p:sp>
      <p:pic>
        <p:nvPicPr>
          <p:cNvPr id="15" name="Graphic 21">
            <a:extLst>
              <a:ext uri="{FF2B5EF4-FFF2-40B4-BE49-F238E27FC236}">
                <a16:creationId xmlns:a16="http://schemas.microsoft.com/office/drawing/2014/main" id="{EF296A3F-FD9D-71F3-9151-EE7768BC4D9E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>
            <a:off x="10630975" y="4123106"/>
            <a:ext cx="202682" cy="178360"/>
          </a:xfrm>
          <a:prstGeom prst="rect">
            <a:avLst/>
          </a:prstGeom>
        </p:spPr>
      </p:pic>
      <p:sp>
        <p:nvSpPr>
          <p:cNvPr id="16" name="TextBox 17">
            <a:extLst>
              <a:ext uri="{FF2B5EF4-FFF2-40B4-BE49-F238E27FC236}">
                <a16:creationId xmlns:a16="http://schemas.microsoft.com/office/drawing/2014/main" id="{EABBE7D5-361A-8FFC-D3CF-AB092EC3E722}"/>
              </a:ext>
            </a:extLst>
          </p:cNvPr>
          <p:cNvSpPr txBox="1"/>
          <p:nvPr/>
        </p:nvSpPr>
        <p:spPr>
          <a:xfrm flipH="1">
            <a:off x="10315355" y="5075046"/>
            <a:ext cx="98706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b="1" dirty="0">
                <a:solidFill>
                  <a:srgbClr val="95C11F"/>
                </a:solidFill>
              </a:rPr>
              <a:t>Livorno</a:t>
            </a:r>
          </a:p>
        </p:txBody>
      </p:sp>
      <p:pic>
        <p:nvPicPr>
          <p:cNvPr id="20" name="Graphic 21">
            <a:extLst>
              <a:ext uri="{FF2B5EF4-FFF2-40B4-BE49-F238E27FC236}">
                <a16:creationId xmlns:a16="http://schemas.microsoft.com/office/drawing/2014/main" id="{590626C8-F65A-01B8-59CB-2CDACD29DDD6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10362417" y="4934038"/>
            <a:ext cx="202682" cy="1783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2545942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:a16="http://schemas.microsoft.com/office/drawing/2014/main" id="{E11F9F7C-EB6C-B84C-9531-356B037FEA5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64097" y="758365"/>
            <a:ext cx="8149273" cy="838866"/>
          </a:xfrm>
        </p:spPr>
        <p:txBody>
          <a:bodyPr>
            <a:noAutofit/>
          </a:bodyPr>
          <a:lstStyle/>
          <a:p>
            <a:pPr algn="l"/>
            <a:r>
              <a:rPr lang="cs-CZ" sz="36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City </a:t>
            </a:r>
            <a:r>
              <a:rPr lang="cs-CZ" sz="3600" b="1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of</a:t>
            </a:r>
            <a:r>
              <a:rPr lang="cs-CZ" sz="36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Bystřice </a:t>
            </a:r>
            <a:endParaRPr lang="en-US" sz="360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0573E3DC-917C-7545-A4AA-C429D5514447}"/>
              </a:ext>
            </a:extLst>
          </p:cNvPr>
          <p:cNvSpPr/>
          <p:nvPr/>
        </p:nvSpPr>
        <p:spPr>
          <a:xfrm>
            <a:off x="910059" y="1772990"/>
            <a:ext cx="9999988" cy="43396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cs-CZ" sz="2000" b="1" i="0" dirty="0" err="1"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The</a:t>
            </a:r>
            <a:r>
              <a:rPr lang="cs-CZ" sz="20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cs-CZ" sz="2000" b="1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i</a:t>
            </a:r>
            <a:r>
              <a:rPr lang="cs-CZ" sz="2000" b="1" i="0" dirty="0" err="1"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nvolment</a:t>
            </a:r>
            <a:r>
              <a:rPr lang="cs-CZ" sz="2000" b="1" i="0" dirty="0"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in </a:t>
            </a:r>
            <a:r>
              <a:rPr lang="cs-CZ" sz="2000" b="1" i="0" dirty="0" err="1"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Interreg</a:t>
            </a:r>
            <a:r>
              <a:rPr lang="cs-CZ" sz="2000" b="1" i="0" dirty="0"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cs-CZ" sz="2000" b="1" i="0" dirty="0" err="1"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Programmes</a:t>
            </a:r>
            <a:r>
              <a:rPr lang="cs-CZ" sz="2000" b="1" i="0" dirty="0"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:</a:t>
            </a:r>
          </a:p>
          <a:p>
            <a:endParaRPr lang="cs-CZ" sz="2000" b="1" i="0" dirty="0">
              <a:effectLst/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457200" indent="-457200">
              <a:buFont typeface="+mj-lt"/>
              <a:buAutoNum type="arabicPeriod"/>
            </a:pPr>
            <a:r>
              <a:rPr lang="cs-CZ" sz="20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„</a:t>
            </a:r>
            <a:r>
              <a:rPr lang="cs-CZ" sz="2000" b="1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RuALL</a:t>
            </a:r>
            <a:r>
              <a:rPr lang="cs-CZ" sz="20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“  </a:t>
            </a:r>
            <a:r>
              <a:rPr lang="cs-CZ" sz="2000" b="1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Danube</a:t>
            </a:r>
            <a:r>
              <a:rPr lang="cs-CZ" sz="20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Region Program – </a:t>
            </a:r>
            <a:r>
              <a:rPr lang="cs-CZ" sz="1600" b="1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Liveable</a:t>
            </a:r>
            <a:r>
              <a:rPr lang="cs-CZ" sz="16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cs-CZ" sz="1600" b="1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Rural</a:t>
            </a:r>
            <a:r>
              <a:rPr lang="cs-CZ" sz="16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cs-CZ" sz="1600" b="1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Communities</a:t>
            </a:r>
            <a:r>
              <a:rPr lang="cs-CZ" sz="16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cs-CZ" sz="1600" b="1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of</a:t>
            </a:r>
            <a:r>
              <a:rPr lang="cs-CZ" sz="16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cs-CZ" sz="1600" b="1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the</a:t>
            </a:r>
            <a:r>
              <a:rPr lang="cs-CZ" sz="16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cs-CZ" sz="1600" b="1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Future</a:t>
            </a:r>
            <a:r>
              <a:rPr lang="cs-CZ" sz="16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- New </a:t>
            </a:r>
            <a:r>
              <a:rPr lang="cs-CZ" sz="1600" b="1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Integrated</a:t>
            </a:r>
            <a:r>
              <a:rPr lang="cs-CZ" sz="16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cs-CZ" sz="1600" b="1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governance</a:t>
            </a:r>
            <a:r>
              <a:rPr lang="cs-CZ" sz="16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model to </a:t>
            </a:r>
            <a:r>
              <a:rPr lang="cs-CZ" sz="1600" b="1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address</a:t>
            </a:r>
            <a:r>
              <a:rPr lang="cs-CZ" sz="16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cs-CZ" sz="1600" b="1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depopulation</a:t>
            </a:r>
            <a:r>
              <a:rPr lang="cs-CZ" sz="16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cs-CZ" sz="1600" b="1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of</a:t>
            </a:r>
            <a:r>
              <a:rPr lang="cs-CZ" sz="16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cs-CZ" sz="1600" b="1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rular</a:t>
            </a:r>
            <a:r>
              <a:rPr lang="cs-CZ" sz="16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cs-CZ" sz="1600" b="1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areas</a:t>
            </a:r>
            <a:endParaRPr lang="cs-CZ" sz="1600" b="1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r>
              <a:rPr lang="cs-CZ" sz="20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       </a:t>
            </a:r>
          </a:p>
          <a:p>
            <a:pPr marL="457200" indent="-457200">
              <a:buFont typeface="+mj-lt"/>
              <a:buAutoNum type="arabicPeriod" startAt="2"/>
            </a:pPr>
            <a:r>
              <a:rPr lang="cs-CZ" sz="20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„</a:t>
            </a:r>
            <a:r>
              <a:rPr lang="cs-CZ" sz="2000" b="1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BeCreative-BeSustainable</a:t>
            </a:r>
            <a:r>
              <a:rPr lang="cs-CZ" sz="20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“  CENTRAL EUROPE 2021-2027</a:t>
            </a:r>
            <a:r>
              <a:rPr lang="cs-CZ" sz="16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– </a:t>
            </a:r>
            <a:r>
              <a:rPr lang="cs-CZ" sz="1600" b="1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Boosting</a:t>
            </a:r>
            <a:r>
              <a:rPr lang="cs-CZ" sz="16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cs-CZ" sz="1600" b="1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Creative</a:t>
            </a:r>
            <a:r>
              <a:rPr lang="cs-CZ" sz="16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and </a:t>
            </a:r>
            <a:r>
              <a:rPr lang="cs-CZ" sz="1600" b="1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Sustainable</a:t>
            </a:r>
            <a:r>
              <a:rPr lang="cs-CZ" sz="16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cs-CZ" sz="1600" b="1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Jobs</a:t>
            </a:r>
            <a:r>
              <a:rPr lang="cs-CZ" sz="16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in </a:t>
            </a:r>
            <a:r>
              <a:rPr lang="cs-CZ" sz="1600" b="1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Rural</a:t>
            </a:r>
            <a:r>
              <a:rPr lang="cs-CZ" sz="16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cs-CZ" sz="1600" b="1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Areas</a:t>
            </a:r>
            <a:endParaRPr lang="cs-CZ" sz="1600" b="1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endParaRPr lang="cs-CZ" sz="2000" b="1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457200" indent="-457200">
              <a:buFont typeface="+mj-lt"/>
              <a:buAutoNum type="arabicPeriod" startAt="3"/>
            </a:pPr>
            <a:r>
              <a:rPr lang="cs-CZ" sz="20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„PERPETUAL DANUBE“ </a:t>
            </a:r>
            <a:r>
              <a:rPr lang="cs-CZ" sz="2000" b="1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Danube</a:t>
            </a:r>
            <a:r>
              <a:rPr lang="cs-CZ" sz="20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Region Program – </a:t>
            </a:r>
            <a:r>
              <a:rPr lang="cs-CZ" sz="16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V</a:t>
            </a:r>
            <a:r>
              <a:rPr lang="en-US" sz="1600" b="1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alorization</a:t>
            </a:r>
            <a:r>
              <a:rPr lang="en-US" sz="16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and raising of</a:t>
            </a:r>
            <a:r>
              <a:rPr lang="cs-CZ" sz="16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sz="16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visibility of cultural &amp; natural heritage asset</a:t>
            </a:r>
            <a:endParaRPr lang="cs-CZ" sz="1600" b="1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endParaRPr lang="cs-CZ" sz="2000" b="1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457200" indent="-457200">
              <a:buFont typeface="+mj-lt"/>
              <a:buAutoNum type="arabicPeriod" startAt="4"/>
            </a:pPr>
            <a:r>
              <a:rPr lang="cs-CZ" sz="20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„SOFTOUR“ </a:t>
            </a:r>
            <a:r>
              <a:rPr lang="cs-CZ" sz="2000" b="1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Danube</a:t>
            </a:r>
            <a:r>
              <a:rPr lang="cs-CZ" sz="20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Region Program – </a:t>
            </a:r>
            <a:r>
              <a:rPr lang="en-US" sz="16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joint Sustainable </a:t>
            </a:r>
            <a:r>
              <a:rPr lang="en-US" sz="1600" b="1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develOpment</a:t>
            </a:r>
            <a:r>
              <a:rPr lang="en-US" sz="16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sz="1600" b="1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oF</a:t>
            </a:r>
            <a:r>
              <a:rPr lang="en-US" sz="16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smaller cities in</a:t>
            </a:r>
            <a:r>
              <a:rPr lang="cs-CZ" sz="16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sz="16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rural or remote areas of the Danube region through a</a:t>
            </a:r>
            <a:r>
              <a:rPr lang="cs-CZ" sz="16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sz="16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community-led </a:t>
            </a:r>
            <a:r>
              <a:rPr lang="en-US" sz="1600" b="1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TOURism</a:t>
            </a:r>
            <a:r>
              <a:rPr lang="en-US" sz="16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model</a:t>
            </a:r>
            <a:endParaRPr lang="cs-CZ" sz="1600" dirty="0">
              <a:solidFill>
                <a:srgbClr val="666666"/>
              </a:solidFill>
              <a:latin typeface="arial" panose="020B0604020202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endParaRPr lang="en-US" sz="160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2091295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Subtitle 2">
            <a:extLst>
              <a:ext uri="{FF2B5EF4-FFF2-40B4-BE49-F238E27FC236}">
                <a16:creationId xmlns:a16="http://schemas.microsoft.com/office/drawing/2014/main" id="{FDF4855A-251A-0A44-A4F1-1CCDF6170ED8}"/>
              </a:ext>
            </a:extLst>
          </p:cNvPr>
          <p:cNvSpPr txBox="1">
            <a:spLocks/>
          </p:cNvSpPr>
          <p:nvPr/>
        </p:nvSpPr>
        <p:spPr>
          <a:xfrm>
            <a:off x="864097" y="758365"/>
            <a:ext cx="8149273" cy="65410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36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Territorial context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B56F6887-8E7F-E649-9141-82A3C283C130}"/>
              </a:ext>
            </a:extLst>
          </p:cNvPr>
          <p:cNvSpPr/>
          <p:nvPr/>
        </p:nvSpPr>
        <p:spPr>
          <a:xfrm>
            <a:off x="928271" y="1657239"/>
            <a:ext cx="4620881" cy="47089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cs-CZ" sz="20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City </a:t>
            </a:r>
            <a:r>
              <a:rPr lang="cs-CZ" sz="2000" b="1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of</a:t>
            </a:r>
            <a:r>
              <a:rPr lang="cs-CZ" sz="20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Bystřice </a:t>
            </a:r>
          </a:p>
          <a:p>
            <a:endParaRPr lang="cs-CZ" sz="2000" b="1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cs-CZ" sz="2000" b="1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located</a:t>
            </a:r>
            <a:r>
              <a:rPr lang="cs-CZ" sz="20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in </a:t>
            </a:r>
            <a:r>
              <a:rPr lang="cs-CZ" sz="2000" b="1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Central</a:t>
            </a:r>
            <a:r>
              <a:rPr lang="cs-CZ" sz="20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Bohemia </a:t>
            </a:r>
            <a:r>
              <a:rPr lang="en-US" sz="20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within easy driving distance of the capital</a:t>
            </a:r>
            <a:endParaRPr lang="cs-CZ" sz="2000" b="1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endParaRPr lang="cs-CZ" sz="2000" b="1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cs-CZ" sz="20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air </a:t>
            </a:r>
            <a:r>
              <a:rPr lang="cs-CZ" sz="2000" b="1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quality</a:t>
            </a:r>
            <a:r>
              <a:rPr lang="cs-CZ" sz="20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cs-CZ" sz="2000" b="1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influenced</a:t>
            </a:r>
            <a:r>
              <a:rPr lang="cs-CZ" sz="20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by </a:t>
            </a:r>
            <a:r>
              <a:rPr lang="cs-CZ" sz="2000" b="1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the</a:t>
            </a:r>
            <a:r>
              <a:rPr lang="cs-CZ" sz="20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cs-CZ" sz="2000" b="1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industrial</a:t>
            </a:r>
            <a:r>
              <a:rPr lang="cs-CZ" sz="20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cs-CZ" sz="2000" b="1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character</a:t>
            </a:r>
            <a:r>
              <a:rPr lang="cs-CZ" sz="20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cs-CZ" sz="2000" b="1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of</a:t>
            </a:r>
            <a:r>
              <a:rPr lang="cs-CZ" sz="20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cs-CZ" sz="2000" b="1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the</a:t>
            </a:r>
            <a:r>
              <a:rPr lang="cs-CZ" sz="20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region and </a:t>
            </a:r>
            <a:r>
              <a:rPr lang="cs-CZ" sz="2000" b="1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density</a:t>
            </a:r>
            <a:r>
              <a:rPr lang="cs-CZ" sz="20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cs-CZ" sz="2000" b="1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of</a:t>
            </a:r>
            <a:r>
              <a:rPr lang="cs-CZ" sz="20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cs-CZ" sz="2000" b="1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traffic</a:t>
            </a:r>
            <a:endParaRPr lang="cs-CZ" sz="2000" b="1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endParaRPr lang="cs-CZ" sz="2000" b="1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q</a:t>
            </a:r>
            <a:r>
              <a:rPr lang="cs-CZ" sz="2000" b="1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uite</a:t>
            </a:r>
            <a:r>
              <a:rPr lang="cs-CZ" sz="20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a </a:t>
            </a:r>
            <a:r>
              <a:rPr lang="cs-CZ" sz="2000" b="1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large</a:t>
            </a:r>
            <a:r>
              <a:rPr lang="cs-CZ" sz="20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area </a:t>
            </a:r>
            <a:r>
              <a:rPr lang="cs-CZ" sz="2000" b="1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of</a:t>
            </a:r>
            <a:r>
              <a:rPr lang="cs-CZ" sz="20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65 </a:t>
            </a:r>
            <a:r>
              <a:rPr lang="cs-CZ" sz="2000" b="1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sq</a:t>
            </a:r>
            <a:r>
              <a:rPr lang="cs-CZ" sz="20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km </a:t>
            </a:r>
            <a:r>
              <a:rPr lang="cs-CZ" sz="2000" b="1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with</a:t>
            </a:r>
            <a:r>
              <a:rPr lang="cs-CZ" sz="20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sz="20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l</a:t>
            </a:r>
            <a:r>
              <a:rPr lang="cs-CZ" sz="2000" b="1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ow</a:t>
            </a:r>
            <a:r>
              <a:rPr lang="cs-CZ" sz="20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cs-CZ" sz="2000" b="1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density</a:t>
            </a:r>
            <a:r>
              <a:rPr lang="cs-CZ" sz="20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cs-CZ" sz="2000" b="1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of</a:t>
            </a:r>
            <a:r>
              <a:rPr lang="cs-CZ" sz="20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cs-CZ" sz="2000" b="1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population</a:t>
            </a:r>
            <a:r>
              <a:rPr lang="cs-CZ" sz="20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and </a:t>
            </a:r>
            <a:r>
              <a:rPr lang="cs-CZ" sz="2000" b="1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large</a:t>
            </a:r>
            <a:r>
              <a:rPr lang="cs-CZ" sz="20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cs-CZ" sz="2000" b="1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number</a:t>
            </a:r>
            <a:r>
              <a:rPr lang="cs-CZ" sz="20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cs-CZ" sz="2000" b="1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of</a:t>
            </a:r>
            <a:r>
              <a:rPr lang="cs-CZ" sz="20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cs-CZ" sz="2000" b="1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commuters</a:t>
            </a:r>
            <a:r>
              <a:rPr lang="cs-CZ" sz="20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sz="20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increase the use of individual transport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D7990A23-FF50-6542-820C-2ED71BDA1C93}"/>
              </a:ext>
            </a:extLst>
          </p:cNvPr>
          <p:cNvSpPr txBox="1"/>
          <p:nvPr/>
        </p:nvSpPr>
        <p:spPr>
          <a:xfrm>
            <a:off x="5440627" y="4245924"/>
            <a:ext cx="972598" cy="2797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b="1" dirty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TOTAL</a:t>
            </a:r>
          </a:p>
        </p:txBody>
      </p:sp>
      <p:pic>
        <p:nvPicPr>
          <p:cNvPr id="3" name="Graphic 7">
            <a:extLst>
              <a:ext uri="{FF2B5EF4-FFF2-40B4-BE49-F238E27FC236}">
                <a16:creationId xmlns:a16="http://schemas.microsoft.com/office/drawing/2014/main" id="{325F2D9E-8CAE-C040-6804-DE6C01F75B7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8458" y="5473485"/>
            <a:ext cx="1247582" cy="1137501"/>
          </a:xfrm>
          <a:prstGeom prst="rect">
            <a:avLst/>
          </a:prstGeom>
        </p:spPr>
      </p:pic>
      <p:pic>
        <p:nvPicPr>
          <p:cNvPr id="4" name="Obrázek 3">
            <a:extLst>
              <a:ext uri="{FF2B5EF4-FFF2-40B4-BE49-F238E27FC236}">
                <a16:creationId xmlns:a16="http://schemas.microsoft.com/office/drawing/2014/main" id="{80935419-A501-BECD-072B-C0523EE2EB4C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15981" t="10193" r="14313" b="9855"/>
          <a:stretch/>
        </p:blipFill>
        <p:spPr>
          <a:xfrm>
            <a:off x="5703616" y="1315389"/>
            <a:ext cx="6046683" cy="45942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7370480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Subtitle 2">
            <a:extLst>
              <a:ext uri="{FF2B5EF4-FFF2-40B4-BE49-F238E27FC236}">
                <a16:creationId xmlns:a16="http://schemas.microsoft.com/office/drawing/2014/main" id="{FDF4855A-251A-0A44-A4F1-1CCDF6170ED8}"/>
              </a:ext>
            </a:extLst>
          </p:cNvPr>
          <p:cNvSpPr txBox="1">
            <a:spLocks/>
          </p:cNvSpPr>
          <p:nvPr/>
        </p:nvSpPr>
        <p:spPr>
          <a:xfrm>
            <a:off x="864097" y="758365"/>
            <a:ext cx="8149273" cy="65410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36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Partner policy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B56F6887-8E7F-E649-9141-82A3C283C130}"/>
              </a:ext>
            </a:extLst>
          </p:cNvPr>
          <p:cNvSpPr/>
          <p:nvPr/>
        </p:nvSpPr>
        <p:spPr>
          <a:xfrm>
            <a:off x="910059" y="2022959"/>
            <a:ext cx="9587611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The Development Strategy of Bystřice city 2020 – 2030</a:t>
            </a:r>
            <a:endParaRPr lang="cs-CZ" sz="2000" b="1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endParaRPr lang="cs-CZ" sz="2000" b="1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r>
              <a:rPr lang="en-US" sz="20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Sustainable Energy and Climate Action Plan</a:t>
            </a:r>
            <a:endParaRPr lang="cs-CZ" sz="2000" b="1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endParaRPr lang="cs-CZ" sz="2000" b="1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r>
              <a:rPr lang="cs-CZ" sz="2000" b="1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Local</a:t>
            </a:r>
            <a:r>
              <a:rPr lang="cs-CZ" sz="20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cs-CZ" sz="2000" b="1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Energy</a:t>
            </a:r>
            <a:r>
              <a:rPr lang="cs-CZ" sz="20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cs-CZ" sz="2000" b="1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Concept</a:t>
            </a:r>
            <a:endParaRPr lang="cs-CZ" sz="2000" b="1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endParaRPr lang="cs-CZ" sz="2000" b="1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r>
              <a:rPr lang="cs-CZ" sz="2000" b="1" i="0" dirty="0"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Covenant </a:t>
            </a:r>
            <a:r>
              <a:rPr lang="cs-CZ" sz="2000" b="1" i="0" dirty="0" err="1"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of</a:t>
            </a:r>
            <a:r>
              <a:rPr lang="cs-CZ" sz="2000" b="1" i="0" dirty="0"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cs-CZ" sz="2000" b="1" i="0" dirty="0" err="1"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Mayors</a:t>
            </a:r>
            <a:r>
              <a:rPr lang="cs-CZ" sz="2000" b="1" i="0" dirty="0"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– </a:t>
            </a:r>
            <a:r>
              <a:rPr lang="cs-CZ" sz="2000" b="1" i="0" dirty="0" err="1"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Europe</a:t>
            </a:r>
            <a:endParaRPr lang="cs-CZ" sz="2000" b="1" i="0" dirty="0">
              <a:effectLst/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endParaRPr lang="en-US" sz="2000" b="1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r>
              <a:rPr lang="en-US" sz="2000" b="1" i="0" dirty="0"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Healthy Cities, Towns and Regions of the Czech Republic</a:t>
            </a:r>
            <a:endParaRPr lang="en-US" sz="2000" b="1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pic>
        <p:nvPicPr>
          <p:cNvPr id="8" name="Graphic 7">
            <a:extLst>
              <a:ext uri="{FF2B5EF4-FFF2-40B4-BE49-F238E27FC236}">
                <a16:creationId xmlns:a16="http://schemas.microsoft.com/office/drawing/2014/main" id="{7C4C1F54-5C40-CDA4-AA5E-06F2ACF19AE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79093" y="5495767"/>
            <a:ext cx="1247582" cy="1137501"/>
          </a:xfrm>
          <a:prstGeom prst="rect">
            <a:avLst/>
          </a:prstGeom>
        </p:spPr>
      </p:pic>
      <p:pic>
        <p:nvPicPr>
          <p:cNvPr id="10" name="Graphic 9">
            <a:extLst>
              <a:ext uri="{FF2B5EF4-FFF2-40B4-BE49-F238E27FC236}">
                <a16:creationId xmlns:a16="http://schemas.microsoft.com/office/drawing/2014/main" id="{350FBA8D-6BC9-3BDE-0885-6AC87A2BDB6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5039514" y="5051650"/>
            <a:ext cx="1000149" cy="11112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133158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Subtitle 2">
            <a:extLst>
              <a:ext uri="{FF2B5EF4-FFF2-40B4-BE49-F238E27FC236}">
                <a16:creationId xmlns:a16="http://schemas.microsoft.com/office/drawing/2014/main" id="{FDF4855A-251A-0A44-A4F1-1CCDF6170ED8}"/>
              </a:ext>
            </a:extLst>
          </p:cNvPr>
          <p:cNvSpPr txBox="1">
            <a:spLocks/>
          </p:cNvSpPr>
          <p:nvPr/>
        </p:nvSpPr>
        <p:spPr>
          <a:xfrm>
            <a:off x="864097" y="758365"/>
            <a:ext cx="8149273" cy="65410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36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Partner stakeholders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B56F6887-8E7F-E649-9141-82A3C283C130}"/>
              </a:ext>
            </a:extLst>
          </p:cNvPr>
          <p:cNvSpPr/>
          <p:nvPr/>
        </p:nvSpPr>
        <p:spPr>
          <a:xfrm>
            <a:off x="910059" y="2022959"/>
            <a:ext cx="10251000" cy="43396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cs-CZ" sz="2000" b="1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Czechinvest</a:t>
            </a:r>
            <a:r>
              <a:rPr lang="cs-CZ" sz="20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– </a:t>
            </a:r>
            <a:r>
              <a:rPr lang="en-US" sz="2000" i="0" dirty="0"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Business and Investment Development Agency</a:t>
            </a:r>
            <a:endParaRPr lang="cs-CZ" sz="2000" i="0" dirty="0">
              <a:effectLst/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endParaRPr lang="cs-CZ" sz="200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cs-CZ" sz="2000" b="1" i="0" dirty="0"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Centre </a:t>
            </a:r>
            <a:r>
              <a:rPr lang="cs-CZ" sz="2000" b="1" i="0" dirty="0" err="1"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for</a:t>
            </a:r>
            <a:r>
              <a:rPr lang="cs-CZ" sz="2000" b="1" i="0" dirty="0"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Transport and </a:t>
            </a:r>
            <a:r>
              <a:rPr lang="cs-CZ" sz="2000" b="1" i="0" dirty="0" err="1"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Energy</a:t>
            </a:r>
            <a:r>
              <a:rPr lang="cs-CZ" sz="2000" b="1" i="0" dirty="0"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cs-CZ" sz="20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–</a:t>
            </a:r>
            <a:r>
              <a:rPr lang="cs-CZ" sz="2000" b="1" i="0" dirty="0"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cs-CZ" sz="2000" i="0" dirty="0"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 non-profit non-</a:t>
            </a:r>
            <a:r>
              <a:rPr lang="cs-CZ" sz="2000" i="0" dirty="0" err="1"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governmental</a:t>
            </a:r>
            <a:r>
              <a:rPr lang="cs-CZ" sz="2000" i="0" dirty="0"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cs-CZ" sz="2000" i="0" dirty="0" err="1"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organisation</a:t>
            </a:r>
            <a:endParaRPr lang="cs-CZ" sz="2000" i="0" dirty="0">
              <a:effectLst/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endParaRPr lang="cs-CZ" sz="200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cs-CZ" sz="20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Public Mobility Department – </a:t>
            </a:r>
            <a:r>
              <a:rPr lang="cs-CZ" sz="2000" b="1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Central</a:t>
            </a:r>
            <a:r>
              <a:rPr lang="cs-CZ" sz="20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Bohemian Region </a:t>
            </a:r>
          </a:p>
          <a:p>
            <a:endParaRPr lang="cs-CZ" sz="2000" b="1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cs-CZ" sz="20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Czech </a:t>
            </a:r>
            <a:r>
              <a:rPr lang="cs-CZ" sz="2000" b="1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Technical</a:t>
            </a:r>
            <a:r>
              <a:rPr lang="cs-CZ" sz="20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University in Prague – </a:t>
            </a:r>
            <a:r>
              <a:rPr lang="cs-CZ" sz="2000" b="1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Faculty</a:t>
            </a:r>
            <a:r>
              <a:rPr lang="cs-CZ" sz="20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cs-CZ" sz="2000" b="1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of</a:t>
            </a:r>
            <a:r>
              <a:rPr lang="cs-CZ" sz="20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cs-CZ" sz="2000" b="1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Electrical</a:t>
            </a:r>
            <a:r>
              <a:rPr lang="cs-CZ" sz="20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cs-CZ" sz="2000" b="1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Engineering</a:t>
            </a:r>
            <a:endParaRPr lang="cs-CZ" sz="2000" b="1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endParaRPr lang="cs-CZ" sz="2000" b="1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cs-CZ" sz="20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E-ON – </a:t>
            </a:r>
            <a:r>
              <a:rPr lang="cs-CZ" sz="2000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electricity</a:t>
            </a:r>
            <a:r>
              <a:rPr lang="cs-CZ" sz="20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cs-CZ" sz="2000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supplier</a:t>
            </a:r>
            <a:endParaRPr lang="cs-CZ" sz="200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endParaRPr lang="cs-CZ" sz="200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cs-CZ" sz="20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BENEBUS – </a:t>
            </a:r>
            <a:r>
              <a:rPr lang="cs-CZ" sz="2000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Local</a:t>
            </a:r>
            <a:r>
              <a:rPr lang="cs-CZ" sz="20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Transport Provider</a:t>
            </a:r>
          </a:p>
          <a:p>
            <a:endParaRPr lang="cs-CZ" sz="200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cs-CZ" sz="2000" b="1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Local</a:t>
            </a:r>
            <a:r>
              <a:rPr lang="cs-CZ" sz="20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cs-CZ" sz="2000" b="1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Action</a:t>
            </a:r>
            <a:r>
              <a:rPr lang="cs-CZ" sz="20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Group Posázaví</a:t>
            </a:r>
          </a:p>
          <a:p>
            <a:endParaRPr lang="cs-CZ" sz="160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pic>
        <p:nvPicPr>
          <p:cNvPr id="8" name="Graphic 7">
            <a:extLst>
              <a:ext uri="{FF2B5EF4-FFF2-40B4-BE49-F238E27FC236}">
                <a16:creationId xmlns:a16="http://schemas.microsoft.com/office/drawing/2014/main" id="{7C4C1F54-5C40-CDA4-AA5E-06F2ACF19AE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0385" y="5466647"/>
            <a:ext cx="1247582" cy="11375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088834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Subtitle 2">
            <a:extLst>
              <a:ext uri="{FF2B5EF4-FFF2-40B4-BE49-F238E27FC236}">
                <a16:creationId xmlns:a16="http://schemas.microsoft.com/office/drawing/2014/main" id="{FDF4855A-251A-0A44-A4F1-1CCDF6170ED8}"/>
              </a:ext>
            </a:extLst>
          </p:cNvPr>
          <p:cNvSpPr txBox="1">
            <a:spLocks/>
          </p:cNvSpPr>
          <p:nvPr/>
        </p:nvSpPr>
        <p:spPr>
          <a:xfrm>
            <a:off x="864097" y="758365"/>
            <a:ext cx="8149273" cy="65410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cs-CZ" sz="3600" b="1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Our</a:t>
            </a:r>
            <a:r>
              <a:rPr lang="en-US" sz="36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goals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B56F6887-8E7F-E649-9141-82A3C283C130}"/>
              </a:ext>
            </a:extLst>
          </p:cNvPr>
          <p:cNvSpPr/>
          <p:nvPr/>
        </p:nvSpPr>
        <p:spPr>
          <a:xfrm>
            <a:off x="864097" y="1349422"/>
            <a:ext cx="11012999" cy="62478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cs-CZ" sz="2000" b="1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connected</a:t>
            </a:r>
            <a:r>
              <a:rPr lang="cs-CZ" sz="20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and </a:t>
            </a:r>
            <a:r>
              <a:rPr lang="cs-CZ" sz="2000" b="1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well</a:t>
            </a:r>
            <a:r>
              <a:rPr lang="cs-CZ" sz="20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cs-CZ" sz="2000" b="1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accesible</a:t>
            </a:r>
            <a:r>
              <a:rPr lang="cs-CZ" sz="20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city - </a:t>
            </a:r>
            <a:r>
              <a:rPr lang="en-US" sz="20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functional transport </a:t>
            </a:r>
            <a:r>
              <a:rPr lang="cs-CZ" sz="20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and </a:t>
            </a:r>
            <a:r>
              <a:rPr lang="en-US" sz="20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the connection of the city with the surrounding settlements/backbone infrastructure</a:t>
            </a:r>
            <a:r>
              <a:rPr lang="cs-CZ" sz="20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</a:p>
          <a:p>
            <a:endParaRPr lang="cs-CZ" sz="2000" b="1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cs-CZ" sz="20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support </a:t>
            </a:r>
            <a:r>
              <a:rPr lang="cs-CZ" sz="2000" b="1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of</a:t>
            </a:r>
            <a:r>
              <a:rPr lang="cs-CZ" sz="20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non-</a:t>
            </a:r>
            <a:r>
              <a:rPr lang="cs-CZ" sz="2000" b="1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motorized</a:t>
            </a:r>
            <a:r>
              <a:rPr lang="cs-CZ" sz="20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transport - </a:t>
            </a:r>
            <a:r>
              <a:rPr lang="cs-CZ" sz="2000" b="1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reducing</a:t>
            </a:r>
            <a:r>
              <a:rPr lang="cs-CZ" sz="20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t</a:t>
            </a:r>
            <a:r>
              <a:rPr lang="en-US" sz="20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he impact of transport on the surrounding </a:t>
            </a:r>
            <a:r>
              <a:rPr lang="en-US" sz="2000" b="1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environmen</a:t>
            </a:r>
            <a:r>
              <a:rPr lang="cs-CZ" sz="20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</a:t>
            </a:r>
          </a:p>
          <a:p>
            <a:endParaRPr lang="cs-CZ" sz="2000" b="1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cs-CZ" sz="2000" b="1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modern</a:t>
            </a:r>
            <a:r>
              <a:rPr lang="cs-CZ" sz="20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transport </a:t>
            </a:r>
            <a:r>
              <a:rPr lang="cs-CZ" sz="2000" b="1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infrastructure</a:t>
            </a:r>
            <a:r>
              <a:rPr lang="cs-CZ" sz="20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- </a:t>
            </a:r>
            <a:r>
              <a:rPr lang="cs-CZ" sz="2000" b="1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adoption</a:t>
            </a:r>
            <a:r>
              <a:rPr lang="cs-CZ" sz="20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cs-CZ" sz="2000" b="1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of</a:t>
            </a:r>
            <a:r>
              <a:rPr lang="cs-CZ" sz="20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cs-CZ" sz="2000" b="1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good</a:t>
            </a:r>
            <a:r>
              <a:rPr lang="cs-CZ" sz="20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cs-CZ" sz="2000" b="1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practices</a:t>
            </a:r>
            <a:r>
              <a:rPr lang="cs-CZ" sz="20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, </a:t>
            </a:r>
            <a:r>
              <a:rPr lang="en-US" sz="20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new points of view</a:t>
            </a:r>
            <a:r>
              <a:rPr lang="cs-CZ" sz="20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and </a:t>
            </a:r>
            <a:r>
              <a:rPr lang="cs-CZ" sz="2000" b="1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new</a:t>
            </a:r>
            <a:r>
              <a:rPr lang="cs-CZ" sz="20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cs-CZ" sz="2000" b="1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approaches</a:t>
            </a:r>
            <a:r>
              <a:rPr lang="cs-CZ" sz="20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t</a:t>
            </a:r>
            <a:r>
              <a:rPr lang="en-US" sz="20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o energy efficiency and sustainable mobility</a:t>
            </a:r>
            <a:endParaRPr lang="cs-CZ" sz="2000" b="1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endParaRPr lang="cs-CZ" sz="2000" b="1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energy self-sufficiency of the city</a:t>
            </a:r>
            <a:r>
              <a:rPr lang="cs-CZ" sz="20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, </a:t>
            </a:r>
            <a:r>
              <a:rPr lang="cs-CZ" sz="2000" b="1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renewable</a:t>
            </a:r>
            <a:r>
              <a:rPr lang="cs-CZ" sz="20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cs-CZ" sz="2000" b="1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resources</a:t>
            </a:r>
            <a:r>
              <a:rPr lang="cs-CZ" sz="20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, support </a:t>
            </a:r>
            <a:r>
              <a:rPr lang="cs-CZ" sz="2000" b="1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for</a:t>
            </a:r>
            <a:r>
              <a:rPr lang="cs-CZ" sz="20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cs-CZ" sz="2000" b="1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electromobility</a:t>
            </a:r>
            <a:endParaRPr lang="cs-CZ" sz="2000" b="1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endParaRPr lang="cs-CZ" sz="2000" b="1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cs-CZ" sz="2000" b="1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creation</a:t>
            </a:r>
            <a:r>
              <a:rPr lang="cs-CZ" sz="20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and </a:t>
            </a:r>
            <a:r>
              <a:rPr lang="cs-CZ" sz="2000" b="1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implementation</a:t>
            </a:r>
            <a:r>
              <a:rPr lang="cs-CZ" sz="20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cs-CZ" sz="2000" b="1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of</a:t>
            </a:r>
            <a:r>
              <a:rPr lang="cs-CZ" sz="20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cs-CZ" sz="2000" b="1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strategic</a:t>
            </a:r>
            <a:r>
              <a:rPr lang="cs-CZ" sz="20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cs-CZ" sz="2000" b="1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documents</a:t>
            </a:r>
            <a:r>
              <a:rPr lang="cs-CZ" sz="20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and </a:t>
            </a:r>
            <a:r>
              <a:rPr lang="cs-CZ" sz="2000" b="1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methodology</a:t>
            </a:r>
            <a:endParaRPr lang="cs-CZ" sz="2000" b="1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endParaRPr lang="cs-CZ" sz="2000" b="1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cs-CZ" sz="2000" b="1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maintaining</a:t>
            </a:r>
            <a:r>
              <a:rPr lang="cs-CZ" sz="20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cs-CZ" sz="2000" b="1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currrent</a:t>
            </a:r>
            <a:r>
              <a:rPr lang="cs-CZ" sz="20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cs-CZ" sz="2000" b="1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commitments</a:t>
            </a:r>
            <a:r>
              <a:rPr lang="cs-CZ" sz="20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    </a:t>
            </a:r>
          </a:p>
          <a:p>
            <a:r>
              <a:rPr lang="cs-CZ" sz="20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    (</a:t>
            </a:r>
            <a:r>
              <a:rPr lang="en-US" sz="2000" b="1" i="0" dirty="0"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Healthy Cities, Towns and Regions of the Czech Republic</a:t>
            </a:r>
            <a:r>
              <a:rPr lang="cs-CZ" sz="2000" b="1" i="0" dirty="0"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, Covenant </a:t>
            </a:r>
            <a:r>
              <a:rPr lang="cs-CZ" sz="2000" b="1" i="0" dirty="0" err="1"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of</a:t>
            </a:r>
            <a:r>
              <a:rPr lang="cs-CZ" sz="2000" b="1" i="0" dirty="0"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cs-CZ" sz="2000" b="1" i="0" dirty="0" err="1"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Mayors</a:t>
            </a:r>
            <a:r>
              <a:rPr lang="cs-CZ" sz="2000" b="1" i="0" dirty="0"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–      </a:t>
            </a:r>
          </a:p>
          <a:p>
            <a:r>
              <a:rPr lang="cs-CZ" sz="20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     </a:t>
            </a:r>
            <a:r>
              <a:rPr lang="cs-CZ" sz="2000" b="1" i="0" dirty="0" err="1"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Europe</a:t>
            </a:r>
            <a:r>
              <a:rPr lang="cs-CZ" sz="2000" b="1" i="0" dirty="0"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)</a:t>
            </a:r>
          </a:p>
          <a:p>
            <a:endParaRPr lang="cs-CZ" sz="2000" b="1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endParaRPr lang="cs-CZ" sz="2000" b="1" i="0" dirty="0">
              <a:effectLst/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endParaRPr lang="cs-CZ" sz="2000" b="1" i="0" dirty="0">
              <a:effectLst/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pic>
        <p:nvPicPr>
          <p:cNvPr id="8" name="Graphic 7">
            <a:extLst>
              <a:ext uri="{FF2B5EF4-FFF2-40B4-BE49-F238E27FC236}">
                <a16:creationId xmlns:a16="http://schemas.microsoft.com/office/drawing/2014/main" id="{7C4C1F54-5C40-CDA4-AA5E-06F2ACF19AE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2979" y="5448193"/>
            <a:ext cx="1247582" cy="11375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6600516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Subtitle 2">
            <a:extLst>
              <a:ext uri="{FF2B5EF4-FFF2-40B4-BE49-F238E27FC236}">
                <a16:creationId xmlns:a16="http://schemas.microsoft.com/office/drawing/2014/main" id="{FDF4855A-251A-0A44-A4F1-1CCDF6170ED8}"/>
              </a:ext>
            </a:extLst>
          </p:cNvPr>
          <p:cNvSpPr txBox="1">
            <a:spLocks/>
          </p:cNvSpPr>
          <p:nvPr/>
        </p:nvSpPr>
        <p:spPr>
          <a:xfrm>
            <a:off x="864097" y="758365"/>
            <a:ext cx="8149273" cy="65410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36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Barriers and drivers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B71113C4-08DA-974E-B499-20B5278C4F31}"/>
              </a:ext>
            </a:extLst>
          </p:cNvPr>
          <p:cNvSpPr/>
          <p:nvPr/>
        </p:nvSpPr>
        <p:spPr>
          <a:xfrm>
            <a:off x="4922703" y="4493218"/>
            <a:ext cx="2025801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800" b="1" dirty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12.3 </a:t>
            </a:r>
            <a:r>
              <a:rPr lang="en-US" sz="2000" b="1" dirty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MEUR</a:t>
            </a:r>
            <a:endParaRPr lang="en-US" sz="280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pic>
        <p:nvPicPr>
          <p:cNvPr id="8" name="Graphic 7">
            <a:extLst>
              <a:ext uri="{FF2B5EF4-FFF2-40B4-BE49-F238E27FC236}">
                <a16:creationId xmlns:a16="http://schemas.microsoft.com/office/drawing/2014/main" id="{7C4C1F54-5C40-CDA4-AA5E-06F2ACF19AE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0385" y="5444620"/>
            <a:ext cx="1247582" cy="1137501"/>
          </a:xfrm>
          <a:prstGeom prst="rect">
            <a:avLst/>
          </a:prstGeom>
        </p:spPr>
      </p:pic>
      <p:pic>
        <p:nvPicPr>
          <p:cNvPr id="10" name="Graphic 9">
            <a:extLst>
              <a:ext uri="{FF2B5EF4-FFF2-40B4-BE49-F238E27FC236}">
                <a16:creationId xmlns:a16="http://schemas.microsoft.com/office/drawing/2014/main" id="{350FBA8D-6BC9-3BDE-0885-6AC87A2BDB6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5039514" y="5051650"/>
            <a:ext cx="1000149" cy="11112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2931415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0C963A-82BA-F849-A4DE-92829DE2A08F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 </a:t>
            </a:r>
          </a:p>
        </p:txBody>
      </p:sp>
      <p:sp>
        <p:nvSpPr>
          <p:cNvPr id="12" name="Subtitle 2">
            <a:extLst>
              <a:ext uri="{FF2B5EF4-FFF2-40B4-BE49-F238E27FC236}">
                <a16:creationId xmlns:a16="http://schemas.microsoft.com/office/drawing/2014/main" id="{2ED370D8-3A69-8A4A-9F45-5FC49EBF404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609065" y="1623719"/>
            <a:ext cx="5383651" cy="1071072"/>
          </a:xfrm>
        </p:spPr>
        <p:txBody>
          <a:bodyPr>
            <a:noAutofit/>
          </a:bodyPr>
          <a:lstStyle/>
          <a:p>
            <a:pPr algn="r"/>
            <a:r>
              <a:rPr lang="en-US" sz="54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Thank you!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99D2A340-D7B1-9F0C-453D-3CB5617B2A6C}"/>
              </a:ext>
            </a:extLst>
          </p:cNvPr>
          <p:cNvSpPr txBox="1"/>
          <p:nvPr/>
        </p:nvSpPr>
        <p:spPr>
          <a:xfrm>
            <a:off x="857771" y="5162324"/>
            <a:ext cx="5260710" cy="338554"/>
          </a:xfrm>
          <a:prstGeom prst="rect">
            <a:avLst/>
          </a:prstGeom>
          <a:solidFill>
            <a:srgbClr val="95C11F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1600" b="1" dirty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www.interregeurope.eu/PROMOTER</a:t>
            </a:r>
          </a:p>
        </p:txBody>
      </p:sp>
      <p:sp>
        <p:nvSpPr>
          <p:cNvPr id="4" name="CasellaDiTesto 3">
            <a:extLst>
              <a:ext uri="{FF2B5EF4-FFF2-40B4-BE49-F238E27FC236}">
                <a16:creationId xmlns:a16="http://schemas.microsoft.com/office/drawing/2014/main" id="{B0716B29-EFA6-CEF3-9AAD-C26A961AE6D5}"/>
              </a:ext>
            </a:extLst>
          </p:cNvPr>
          <p:cNvSpPr txBox="1"/>
          <p:nvPr/>
        </p:nvSpPr>
        <p:spPr>
          <a:xfrm>
            <a:off x="7835154" y="3716934"/>
            <a:ext cx="4212846" cy="298543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latin typeface="Open Sans Semibold" panose="020B0606030504020204" pitchFamily="34" charset="0"/>
                <a:ea typeface="Open Sans Semibold" panose="020B0606030504020204" pitchFamily="34" charset="0"/>
                <a:cs typeface="Open Sans Semibold" panose="020B0606030504020204" pitchFamily="34" charset="0"/>
              </a:rPr>
              <a:t>Name of Presenter</a:t>
            </a:r>
            <a:r>
              <a:rPr lang="cs-CZ" b="1" dirty="0">
                <a:latin typeface="Open Sans Semibold" panose="020B0606030504020204" pitchFamily="34" charset="0"/>
                <a:ea typeface="Open Sans Semibold" panose="020B0606030504020204" pitchFamily="34" charset="0"/>
                <a:cs typeface="Open Sans Semibold" panose="020B0606030504020204" pitchFamily="34" charset="0"/>
              </a:rPr>
              <a:t>s</a:t>
            </a:r>
          </a:p>
          <a:p>
            <a:endParaRPr lang="en-US" b="1" dirty="0">
              <a:latin typeface="Open Sans Semibold" panose="020B0606030504020204" pitchFamily="34" charset="0"/>
              <a:ea typeface="Open Sans Semibold" panose="020B0606030504020204" pitchFamily="34" charset="0"/>
              <a:cs typeface="Open Sans Semibold" panose="020B0606030504020204" pitchFamily="34" charset="0"/>
            </a:endParaRPr>
          </a:p>
          <a:p>
            <a:r>
              <a:rPr lang="cs-CZ" sz="1400" b="1" i="1" dirty="0">
                <a:solidFill>
                  <a:srgbClr val="95C11F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City </a:t>
            </a:r>
            <a:r>
              <a:rPr lang="cs-CZ" sz="1400" b="1" i="1" dirty="0" err="1">
                <a:solidFill>
                  <a:srgbClr val="95C11F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of</a:t>
            </a:r>
            <a:r>
              <a:rPr lang="cs-CZ" sz="1400" b="1" i="1" dirty="0">
                <a:solidFill>
                  <a:srgbClr val="95C11F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Bystřice</a:t>
            </a:r>
          </a:p>
          <a:p>
            <a:r>
              <a:rPr lang="cs-CZ" sz="1400" i="1" dirty="0">
                <a:solidFill>
                  <a:srgbClr val="95C11F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Michaela Kaprálková</a:t>
            </a:r>
          </a:p>
          <a:p>
            <a:r>
              <a:rPr lang="cs-CZ" sz="1400" i="1" dirty="0">
                <a:solidFill>
                  <a:srgbClr val="95C11F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michaela.kapralkova@mestobystrice.cz</a:t>
            </a:r>
          </a:p>
          <a:p>
            <a:r>
              <a:rPr lang="cs-CZ" sz="1400" i="1" dirty="0">
                <a:solidFill>
                  <a:srgbClr val="95C11F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Kateřina Adamová</a:t>
            </a:r>
          </a:p>
          <a:p>
            <a:r>
              <a:rPr lang="cs-CZ" sz="1400" i="1" dirty="0">
                <a:solidFill>
                  <a:srgbClr val="95C11F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Katerina.adamova@mestobystrice.cz</a:t>
            </a:r>
          </a:p>
          <a:p>
            <a:r>
              <a:rPr lang="cs-CZ" sz="1400" i="1" dirty="0">
                <a:solidFill>
                  <a:srgbClr val="95C11F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hlinkClick r:id="rId2"/>
              </a:rPr>
              <a:t>katerina.adamova@mestobystrice.cz</a:t>
            </a:r>
            <a:endParaRPr lang="cs-CZ" sz="1400" i="1" dirty="0">
              <a:solidFill>
                <a:srgbClr val="95C11F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endParaRPr lang="cs-CZ" sz="1400" i="1" dirty="0">
              <a:solidFill>
                <a:srgbClr val="95C11F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r>
              <a:rPr lang="cs-CZ" sz="1400" b="1" dirty="0">
                <a:solidFill>
                  <a:srgbClr val="95C11F"/>
                </a:solidFill>
              </a:rPr>
              <a:t>DEX Innovation Centre</a:t>
            </a:r>
            <a:endParaRPr lang="cs-CZ" sz="1400" b="1" i="1" dirty="0">
              <a:solidFill>
                <a:srgbClr val="95C11F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r>
              <a:rPr lang="cs-CZ" sz="1400" i="1" dirty="0">
                <a:solidFill>
                  <a:srgbClr val="95C11F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Vojtěch Jíra</a:t>
            </a:r>
          </a:p>
          <a:p>
            <a:r>
              <a:rPr lang="cs-CZ" sz="1400" i="1" dirty="0">
                <a:solidFill>
                  <a:srgbClr val="95C11F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Vojtech.jira@dex-ic.com</a:t>
            </a:r>
            <a:endParaRPr lang="en-US" sz="1400" dirty="0">
              <a:solidFill>
                <a:srgbClr val="95C11F"/>
              </a:solidFill>
              <a:latin typeface="Open Sans Semibold" panose="020B0606030504020204" pitchFamily="34" charset="0"/>
              <a:ea typeface="Open Sans Semibold" panose="020B0606030504020204" pitchFamily="34" charset="0"/>
              <a:cs typeface="Open Sans Semibold" panose="020B0606030504020204" pitchFamily="34" charset="0"/>
            </a:endParaRPr>
          </a:p>
          <a:p>
            <a:pPr algn="l"/>
            <a:endParaRPr lang="it-IT" sz="1200" b="1" dirty="0">
              <a:solidFill>
                <a:srgbClr val="95948B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5118176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phic 2">
            <a:extLst>
              <a:ext uri="{FF2B5EF4-FFF2-40B4-BE49-F238E27FC236}">
                <a16:creationId xmlns:a16="http://schemas.microsoft.com/office/drawing/2014/main" id="{1D8CD177-C9F7-DC9C-C17E-6BCD59985C6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02726" y="465433"/>
            <a:ext cx="647700" cy="285750"/>
          </a:xfrm>
          <a:prstGeom prst="rect">
            <a:avLst/>
          </a:prstGeom>
        </p:spPr>
      </p:pic>
      <p:pic>
        <p:nvPicPr>
          <p:cNvPr id="7" name="Graphic 6">
            <a:extLst>
              <a:ext uri="{FF2B5EF4-FFF2-40B4-BE49-F238E27FC236}">
                <a16:creationId xmlns:a16="http://schemas.microsoft.com/office/drawing/2014/main" id="{22E3DC99-5C32-B030-8FD5-58F38A68E5A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502726" y="1018389"/>
            <a:ext cx="276225" cy="285750"/>
          </a:xfrm>
          <a:prstGeom prst="rect">
            <a:avLst/>
          </a:prstGeom>
        </p:spPr>
      </p:pic>
      <p:pic>
        <p:nvPicPr>
          <p:cNvPr id="9" name="Graphic 8">
            <a:extLst>
              <a:ext uri="{FF2B5EF4-FFF2-40B4-BE49-F238E27FC236}">
                <a16:creationId xmlns:a16="http://schemas.microsoft.com/office/drawing/2014/main" id="{79F8746A-9613-1771-49ED-C75E71D9218C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2320392" y="5033447"/>
            <a:ext cx="514350" cy="571500"/>
          </a:xfrm>
          <a:prstGeom prst="rect">
            <a:avLst/>
          </a:prstGeom>
        </p:spPr>
      </p:pic>
      <p:pic>
        <p:nvPicPr>
          <p:cNvPr id="11" name="Graphic 10">
            <a:extLst>
              <a:ext uri="{FF2B5EF4-FFF2-40B4-BE49-F238E27FC236}">
                <a16:creationId xmlns:a16="http://schemas.microsoft.com/office/drawing/2014/main" id="{52E2DBC3-808D-3370-2A28-BA533E75F29B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2096555" y="3940961"/>
            <a:ext cx="962025" cy="847725"/>
          </a:xfrm>
          <a:prstGeom prst="rect">
            <a:avLst/>
          </a:prstGeom>
        </p:spPr>
      </p:pic>
      <p:pic>
        <p:nvPicPr>
          <p:cNvPr id="14" name="Graphic 13">
            <a:extLst>
              <a:ext uri="{FF2B5EF4-FFF2-40B4-BE49-F238E27FC236}">
                <a16:creationId xmlns:a16="http://schemas.microsoft.com/office/drawing/2014/main" id="{8FEF47D4-EAD7-2DF3-E99E-E2BD4C33A724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2079361" y="2868494"/>
            <a:ext cx="942975" cy="828675"/>
          </a:xfrm>
          <a:prstGeom prst="rect">
            <a:avLst/>
          </a:prstGeom>
        </p:spPr>
      </p:pic>
      <p:pic>
        <p:nvPicPr>
          <p:cNvPr id="16" name="Graphic 15">
            <a:extLst>
              <a:ext uri="{FF2B5EF4-FFF2-40B4-BE49-F238E27FC236}">
                <a16:creationId xmlns:a16="http://schemas.microsoft.com/office/drawing/2014/main" id="{FAE8259D-BCB4-A04B-9BA5-105B6A63A6C2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>
            <a:off x="2053692" y="1776977"/>
            <a:ext cx="962025" cy="847725"/>
          </a:xfrm>
          <a:prstGeom prst="rect">
            <a:avLst/>
          </a:prstGeom>
        </p:spPr>
      </p:pic>
      <p:pic>
        <p:nvPicPr>
          <p:cNvPr id="18" name="Graphic 17">
            <a:extLst>
              <a:ext uri="{FF2B5EF4-FFF2-40B4-BE49-F238E27FC236}">
                <a16:creationId xmlns:a16="http://schemas.microsoft.com/office/drawing/2014/main" id="{684CB7D4-31FE-BC87-BBF4-C85D0DE91EE6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96DAC541-7B7A-43D3-8B79-37D633B846F1}">
                <asvg:svgBlip xmlns:asvg="http://schemas.microsoft.com/office/drawing/2016/SVG/main" r:embed="rId15"/>
              </a:ext>
            </a:extLst>
          </a:blip>
          <a:stretch>
            <a:fillRect/>
          </a:stretch>
        </p:blipFill>
        <p:spPr>
          <a:xfrm>
            <a:off x="2010830" y="459766"/>
            <a:ext cx="1047750" cy="1076325"/>
          </a:xfrm>
          <a:prstGeom prst="rect">
            <a:avLst/>
          </a:prstGeom>
        </p:spPr>
      </p:pic>
      <p:pic>
        <p:nvPicPr>
          <p:cNvPr id="20" name="Graphic 19">
            <a:extLst>
              <a:ext uri="{FF2B5EF4-FFF2-40B4-BE49-F238E27FC236}">
                <a16:creationId xmlns:a16="http://schemas.microsoft.com/office/drawing/2014/main" id="{EC688271-7EA9-D218-E7D5-CB2BD3EA8649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96DAC541-7B7A-43D3-8B79-37D633B846F1}">
                <asvg:svgBlip xmlns:asvg="http://schemas.microsoft.com/office/drawing/2016/SVG/main" r:embed="rId17"/>
              </a:ext>
            </a:extLst>
          </a:blip>
          <a:stretch>
            <a:fillRect/>
          </a:stretch>
        </p:blipFill>
        <p:spPr>
          <a:xfrm>
            <a:off x="502726" y="4959170"/>
            <a:ext cx="1028700" cy="1000125"/>
          </a:xfrm>
          <a:prstGeom prst="rect">
            <a:avLst/>
          </a:prstGeom>
        </p:spPr>
      </p:pic>
      <p:pic>
        <p:nvPicPr>
          <p:cNvPr id="22" name="Graphic 21">
            <a:extLst>
              <a:ext uri="{FF2B5EF4-FFF2-40B4-BE49-F238E27FC236}">
                <a16:creationId xmlns:a16="http://schemas.microsoft.com/office/drawing/2014/main" id="{2F50247A-BD06-68D5-1EDB-C4A2D1C18123}"/>
              </a:ext>
            </a:extLst>
          </p:cNvPr>
          <p:cNvPicPr>
            <a:picLocks noChangeAspect="1"/>
          </p:cNvPicPr>
          <p:nvPr/>
        </p:nvPicPr>
        <p:blipFill>
          <a:blip r:embed="rId18">
            <a:extLst>
              <a:ext uri="{96DAC541-7B7A-43D3-8B79-37D633B846F1}">
                <asvg:svgBlip xmlns:asvg="http://schemas.microsoft.com/office/drawing/2016/SVG/main" r:embed="rId19"/>
              </a:ext>
            </a:extLst>
          </a:blip>
          <a:stretch>
            <a:fillRect/>
          </a:stretch>
        </p:blipFill>
        <p:spPr>
          <a:xfrm>
            <a:off x="512204" y="3736409"/>
            <a:ext cx="971550" cy="885825"/>
          </a:xfrm>
          <a:prstGeom prst="rect">
            <a:avLst/>
          </a:prstGeom>
        </p:spPr>
      </p:pic>
      <p:pic>
        <p:nvPicPr>
          <p:cNvPr id="24" name="Graphic 23">
            <a:extLst>
              <a:ext uri="{FF2B5EF4-FFF2-40B4-BE49-F238E27FC236}">
                <a16:creationId xmlns:a16="http://schemas.microsoft.com/office/drawing/2014/main" id="{3265A7AD-717D-1E54-1641-098F1254C48B}"/>
              </a:ext>
            </a:extLst>
          </p:cNvPr>
          <p:cNvPicPr>
            <a:picLocks noChangeAspect="1"/>
          </p:cNvPicPr>
          <p:nvPr/>
        </p:nvPicPr>
        <p:blipFill>
          <a:blip r:embed="rId20">
            <a:extLst>
              <a:ext uri="{96DAC541-7B7A-43D3-8B79-37D633B846F1}">
                <asvg:svgBlip xmlns:asvg="http://schemas.microsoft.com/office/drawing/2016/SVG/main" r:embed="rId21"/>
              </a:ext>
            </a:extLst>
          </a:blip>
          <a:stretch>
            <a:fillRect/>
          </a:stretch>
        </p:blipFill>
        <p:spPr>
          <a:xfrm>
            <a:off x="502726" y="2543175"/>
            <a:ext cx="971550" cy="885825"/>
          </a:xfrm>
          <a:prstGeom prst="rect">
            <a:avLst/>
          </a:prstGeom>
        </p:spPr>
      </p:pic>
      <p:pic>
        <p:nvPicPr>
          <p:cNvPr id="26" name="Graphic 25">
            <a:extLst>
              <a:ext uri="{FF2B5EF4-FFF2-40B4-BE49-F238E27FC236}">
                <a16:creationId xmlns:a16="http://schemas.microsoft.com/office/drawing/2014/main" id="{BBB12A6C-7FFD-527E-8106-7D6BA4B42A37}"/>
              </a:ext>
            </a:extLst>
          </p:cNvPr>
          <p:cNvPicPr>
            <a:picLocks noChangeAspect="1"/>
          </p:cNvPicPr>
          <p:nvPr/>
        </p:nvPicPr>
        <p:blipFill>
          <a:blip r:embed="rId22">
            <a:extLst>
              <a:ext uri="{96DAC541-7B7A-43D3-8B79-37D633B846F1}">
                <asvg:svgBlip xmlns:asvg="http://schemas.microsoft.com/office/drawing/2016/SVG/main" r:embed="rId23"/>
              </a:ext>
            </a:extLst>
          </a:blip>
          <a:stretch>
            <a:fillRect/>
          </a:stretch>
        </p:blipFill>
        <p:spPr>
          <a:xfrm>
            <a:off x="506790" y="2081778"/>
            <a:ext cx="971550" cy="238125"/>
          </a:xfrm>
          <a:prstGeom prst="rect">
            <a:avLst/>
          </a:prstGeom>
        </p:spPr>
      </p:pic>
      <p:pic>
        <p:nvPicPr>
          <p:cNvPr id="28" name="Graphic 27">
            <a:extLst>
              <a:ext uri="{FF2B5EF4-FFF2-40B4-BE49-F238E27FC236}">
                <a16:creationId xmlns:a16="http://schemas.microsoft.com/office/drawing/2014/main" id="{92CEA797-A12B-327A-2BBB-31D907A186CE}"/>
              </a:ext>
            </a:extLst>
          </p:cNvPr>
          <p:cNvPicPr>
            <a:picLocks noChangeAspect="1"/>
          </p:cNvPicPr>
          <p:nvPr/>
        </p:nvPicPr>
        <p:blipFill>
          <a:blip r:embed="rId24">
            <a:extLst>
              <a:ext uri="{96DAC541-7B7A-43D3-8B79-37D633B846F1}">
                <asvg:svgBlip xmlns:asvg="http://schemas.microsoft.com/office/drawing/2016/SVG/main" r:embed="rId25"/>
              </a:ext>
            </a:extLst>
          </a:blip>
          <a:stretch>
            <a:fillRect/>
          </a:stretch>
        </p:blipFill>
        <p:spPr>
          <a:xfrm>
            <a:off x="502726" y="1573896"/>
            <a:ext cx="971550" cy="238125"/>
          </a:xfrm>
          <a:prstGeom prst="rect">
            <a:avLst/>
          </a:prstGeom>
        </p:spPr>
      </p:pic>
      <p:pic>
        <p:nvPicPr>
          <p:cNvPr id="30" name="Graphic 29">
            <a:extLst>
              <a:ext uri="{FF2B5EF4-FFF2-40B4-BE49-F238E27FC236}">
                <a16:creationId xmlns:a16="http://schemas.microsoft.com/office/drawing/2014/main" id="{B6A1CE91-7F62-5C58-F262-ED4C4F911AB2}"/>
              </a:ext>
            </a:extLst>
          </p:cNvPr>
          <p:cNvPicPr>
            <a:picLocks noChangeAspect="1"/>
          </p:cNvPicPr>
          <p:nvPr/>
        </p:nvPicPr>
        <p:blipFill>
          <a:blip r:embed="rId26">
            <a:extLst>
              <a:ext uri="{96DAC541-7B7A-43D3-8B79-37D633B846F1}">
                <asvg:svgBlip xmlns:asvg="http://schemas.microsoft.com/office/drawing/2016/SVG/main" r:embed="rId27"/>
              </a:ext>
            </a:extLst>
          </a:blip>
          <a:stretch>
            <a:fillRect/>
          </a:stretch>
        </p:blipFill>
        <p:spPr>
          <a:xfrm>
            <a:off x="3656227" y="583590"/>
            <a:ext cx="942975" cy="828675"/>
          </a:xfrm>
          <a:prstGeom prst="rect">
            <a:avLst/>
          </a:prstGeom>
        </p:spPr>
      </p:pic>
      <p:pic>
        <p:nvPicPr>
          <p:cNvPr id="32" name="Graphic 31">
            <a:extLst>
              <a:ext uri="{FF2B5EF4-FFF2-40B4-BE49-F238E27FC236}">
                <a16:creationId xmlns:a16="http://schemas.microsoft.com/office/drawing/2014/main" id="{E812809C-FB73-94ED-DEF9-33757E16075F}"/>
              </a:ext>
            </a:extLst>
          </p:cNvPr>
          <p:cNvPicPr>
            <a:picLocks noChangeAspect="1"/>
          </p:cNvPicPr>
          <p:nvPr/>
        </p:nvPicPr>
        <p:blipFill>
          <a:blip r:embed="rId28">
            <a:extLst>
              <a:ext uri="{96DAC541-7B7A-43D3-8B79-37D633B846F1}">
                <asvg:svgBlip xmlns:asvg="http://schemas.microsoft.com/office/drawing/2016/SVG/main" r:embed="rId29"/>
              </a:ext>
            </a:extLst>
          </a:blip>
          <a:stretch>
            <a:fillRect/>
          </a:stretch>
        </p:blipFill>
        <p:spPr>
          <a:xfrm>
            <a:off x="3584789" y="2900362"/>
            <a:ext cx="2981325" cy="85725"/>
          </a:xfrm>
          <a:prstGeom prst="rect">
            <a:avLst/>
          </a:prstGeom>
        </p:spPr>
      </p:pic>
      <p:pic>
        <p:nvPicPr>
          <p:cNvPr id="34" name="Graphic 33">
            <a:extLst>
              <a:ext uri="{FF2B5EF4-FFF2-40B4-BE49-F238E27FC236}">
                <a16:creationId xmlns:a16="http://schemas.microsoft.com/office/drawing/2014/main" id="{D13058B1-6E40-082D-E83A-EDF90852DE5C}"/>
              </a:ext>
            </a:extLst>
          </p:cNvPr>
          <p:cNvPicPr>
            <a:picLocks noChangeAspect="1"/>
          </p:cNvPicPr>
          <p:nvPr/>
        </p:nvPicPr>
        <p:blipFill>
          <a:blip r:embed="rId30">
            <a:extLst>
              <a:ext uri="{96DAC541-7B7A-43D3-8B79-37D633B846F1}">
                <asvg:svgBlip xmlns:asvg="http://schemas.microsoft.com/office/drawing/2016/SVG/main" r:embed="rId31"/>
              </a:ext>
            </a:extLst>
          </a:blip>
          <a:stretch>
            <a:fillRect/>
          </a:stretch>
        </p:blipFill>
        <p:spPr>
          <a:xfrm>
            <a:off x="3584789" y="1996053"/>
            <a:ext cx="1085850" cy="857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0146944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Custom 1">
      <a:dk1>
        <a:srgbClr val="000000"/>
      </a:dk1>
      <a:lt1>
        <a:srgbClr val="FFFFFF"/>
      </a:lt1>
      <a:dk2>
        <a:srgbClr val="000000"/>
      </a:dk2>
      <a:lt2>
        <a:srgbClr val="95948A"/>
      </a:lt2>
      <a:accent1>
        <a:srgbClr val="01A884"/>
      </a:accent1>
      <a:accent2>
        <a:srgbClr val="95C11E"/>
      </a:accent2>
      <a:accent3>
        <a:srgbClr val="F39200"/>
      </a:accent3>
      <a:accent4>
        <a:srgbClr val="E21D44"/>
      </a:accent4>
      <a:accent5>
        <a:srgbClr val="009FE3"/>
      </a:accent5>
      <a:accent6>
        <a:srgbClr val="154193"/>
      </a:accent6>
      <a:hlink>
        <a:srgbClr val="FEFFFE"/>
      </a:hlink>
      <a:folHlink>
        <a:srgbClr val="D9D7CF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txDef>
      <a:spPr>
        <a:noFill/>
      </a:spPr>
      <a:bodyPr wrap="square" rtlCol="0">
        <a:spAutoFit/>
      </a:bodyPr>
      <a:lstStyle>
        <a:defPPr algn="l">
          <a:defRPr sz="1200" b="1" dirty="0">
            <a:solidFill>
              <a:srgbClr val="95948B"/>
            </a:solidFill>
            <a:latin typeface="Open Sans" panose="020B0606030504020204" pitchFamily="34" charset="0"/>
            <a:ea typeface="Open Sans" panose="020B0606030504020204" pitchFamily="34" charset="0"/>
            <a:cs typeface="Open Sans" panose="020B0606030504020204" pitchFamily="34" charset="0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Presentation1" id="{06E3B9CB-D344-C147-9C3E-36C884CF0AED}" vid="{737523F6-8BB6-244C-9D2D-8DA98AD55158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311D2DF3EBC7804E8A2B82BBCDA4442D" ma:contentTypeVersion="16" ma:contentTypeDescription="Create a new document." ma:contentTypeScope="" ma:versionID="3c4b638baae15a5b444997fa80192f43">
  <xsd:schema xmlns:xsd="http://www.w3.org/2001/XMLSchema" xmlns:xs="http://www.w3.org/2001/XMLSchema" xmlns:p="http://schemas.microsoft.com/office/2006/metadata/properties" xmlns:ns2="ae1c26e0-bdd1-4ce2-bc5c-b06756f3bce7" xmlns:ns3="75680805-e956-4cde-b5e2-b05f91aa9d1d" targetNamespace="http://schemas.microsoft.com/office/2006/metadata/properties" ma:root="true" ma:fieldsID="50a472baa19f27197de283f39dd7ba95" ns2:_="" ns3:_="">
    <xsd:import namespace="ae1c26e0-bdd1-4ce2-bc5c-b06756f3bce7"/>
    <xsd:import namespace="75680805-e956-4cde-b5e2-b05f91aa9d1d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3:SharedWithUsers" minOccurs="0"/>
                <xsd:element ref="ns3:SharedWithDetails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DateTaken" minOccurs="0"/>
                <xsd:element ref="ns2:MediaLengthInSeconds" minOccurs="0"/>
                <xsd:element ref="ns2:MediaServiceLocation" minOccurs="0"/>
                <xsd:element ref="ns2:lcf76f155ced4ddcb4097134ff3c332f" minOccurs="0"/>
                <xsd:element ref="ns3:TaxCatchAll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e1c26e0-bdd1-4ce2-bc5c-b06756f3bce7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AutoTags" ma:index="14" nillable="true" ma:displayName="Tags" ma:internalName="MediaServiceAutoTags" ma:readOnly="true">
      <xsd:simpleType>
        <xsd:restriction base="dms:Text"/>
      </xsd:simple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MediaLengthInSeconds" ma:index="19" nillable="true" ma:displayName="MediaLengthInSeconds" ma:hidden="true" ma:internalName="MediaLengthInSeconds" ma:readOnly="true">
      <xsd:simpleType>
        <xsd:restriction base="dms:Unknown"/>
      </xsd:simpleType>
    </xsd:element>
    <xsd:element name="MediaServiceLocation" ma:index="20" nillable="true" ma:displayName="Location" ma:internalName="MediaServiceLocation" ma:readOnly="true">
      <xsd:simpleType>
        <xsd:restriction base="dms:Text"/>
      </xsd:simpleType>
    </xsd:element>
    <xsd:element name="lcf76f155ced4ddcb4097134ff3c332f" ma:index="22" nillable="true" ma:taxonomy="true" ma:internalName="lcf76f155ced4ddcb4097134ff3c332f" ma:taxonomyFieldName="MediaServiceImageTags" ma:displayName="Image Tags" ma:readOnly="false" ma:fieldId="{5cf76f15-5ced-4ddc-b409-7134ff3c332f}" ma:taxonomyMulti="true" ma:sspId="92d59d95-237c-434b-8cac-eab795e7ebe9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5680805-e956-4cde-b5e2-b05f91aa9d1d" elementFormDefault="qualified">
    <xsd:import namespace="http://schemas.microsoft.com/office/2006/documentManagement/types"/>
    <xsd:import namespace="http://schemas.microsoft.com/office/infopath/2007/PartnerControls"/>
    <xsd:element name="SharedWithUsers" ma:index="12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3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3" nillable="true" ma:displayName="Taxonomy Catch All Column" ma:hidden="true" ma:list="{29f4ece0-f1e1-4b02-af4b-fb89e0005709}" ma:internalName="TaxCatchAll" ma:showField="CatchAllData" ma:web="75680805-e956-4cde-b5e2-b05f91aa9d1d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75680805-e956-4cde-b5e2-b05f91aa9d1d" xsi:nil="true"/>
    <lcf76f155ced4ddcb4097134ff3c332f xmlns="ae1c26e0-bdd1-4ce2-bc5c-b06756f3bce7">
      <Terms xmlns="http://schemas.microsoft.com/office/infopath/2007/PartnerControls"/>
    </lcf76f155ced4ddcb4097134ff3c332f>
  </documentManagement>
</p:properties>
</file>

<file path=customXml/itemProps1.xml><?xml version="1.0" encoding="utf-8"?>
<ds:datastoreItem xmlns:ds="http://schemas.openxmlformats.org/officeDocument/2006/customXml" ds:itemID="{36921E31-EDBE-42D2-9905-46D6272BE93A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ae1c26e0-bdd1-4ce2-bc5c-b06756f3bce7"/>
    <ds:schemaRef ds:uri="75680805-e956-4cde-b5e2-b05f91aa9d1d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8EADCADD-F611-4F5C-BD5A-F3C3BD3F86BA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873FC793-0237-4EB2-9E54-581B2D1B3CF6}">
  <ds:schemaRefs>
    <ds:schemaRef ds:uri="http://purl.org/dc/terms/"/>
    <ds:schemaRef ds:uri="http://www.w3.org/XML/1998/namespace"/>
    <ds:schemaRef ds:uri="http://purl.org/dc/dcmitype/"/>
    <ds:schemaRef ds:uri="ae1c26e0-bdd1-4ce2-bc5c-b06756f3bce7"/>
    <ds:schemaRef ds:uri="http://purl.org/dc/elements/1.1/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75680805-e956-4cde-b5e2-b05f91aa9d1d"/>
    <ds:schemaRef ds:uri="http://schemas.microsoft.com/office/2006/metadata/propertie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425</TotalTime>
  <Words>502</Words>
  <Application>Microsoft Office PowerPoint</Application>
  <PresentationFormat>Širokoúhlá obrazovka</PresentationFormat>
  <Paragraphs>102</Paragraphs>
  <Slides>10</Slides>
  <Notes>6</Notes>
  <HiddenSlides>0</HiddenSlides>
  <MMClips>0</MMClips>
  <ScaleCrop>false</ScaleCrop>
  <HeadingPairs>
    <vt:vector size="6" baseType="variant">
      <vt:variant>
        <vt:lpstr>Použitá písma</vt:lpstr>
      </vt:variant>
      <vt:variant>
        <vt:i4>5</vt:i4>
      </vt:variant>
      <vt:variant>
        <vt:lpstr>Motiv</vt:lpstr>
      </vt:variant>
      <vt:variant>
        <vt:i4>1</vt:i4>
      </vt:variant>
      <vt:variant>
        <vt:lpstr>Nadpisy snímků</vt:lpstr>
      </vt:variant>
      <vt:variant>
        <vt:i4>10</vt:i4>
      </vt:variant>
    </vt:vector>
  </HeadingPairs>
  <TitlesOfParts>
    <vt:vector size="16" baseType="lpstr">
      <vt:lpstr>Arial</vt:lpstr>
      <vt:lpstr>Arial</vt:lpstr>
      <vt:lpstr>Calibri</vt:lpstr>
      <vt:lpstr>Open Sans</vt:lpstr>
      <vt:lpstr>Open Sans Semibold</vt:lpstr>
      <vt:lpstr>Office Theme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 </vt:lpstr>
      <vt:lpstr>Prezentace aplikace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Daniel Kurth</dc:creator>
  <cp:lastModifiedBy>Michaela Kapralkova</cp:lastModifiedBy>
  <cp:revision>23</cp:revision>
  <dcterms:created xsi:type="dcterms:W3CDTF">2021-10-28T12:22:03Z</dcterms:created>
  <dcterms:modified xsi:type="dcterms:W3CDTF">2023-06-26T06:19:04Z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0x010100311D2DF3EBC7804E8A2B82BBCDA4442D</vt:lpwstr>
  </property>
  <property fmtid="{D5CDD505-2E9C-101B-9397-08002B2CF9AE}" pid="3" name="MediaServiceImageTags">
    <vt:lpwstr/>
  </property>
</Properties>
</file>