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3" r:id="rId6"/>
    <p:sldId id="304" r:id="rId7"/>
    <p:sldId id="283" r:id="rId8"/>
    <p:sldId id="300" r:id="rId9"/>
    <p:sldId id="302" r:id="rId10"/>
    <p:sldId id="301" r:id="rId11"/>
    <p:sldId id="303" r:id="rId12"/>
    <p:sldId id="29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8DC63F"/>
    <a:srgbClr val="ADCD65"/>
    <a:srgbClr val="02A984"/>
    <a:srgbClr val="4AB698"/>
    <a:srgbClr val="95948B"/>
    <a:srgbClr val="E31D44"/>
    <a:srgbClr val="EB5C62"/>
    <a:srgbClr val="DAD7D0"/>
    <a:srgbClr val="15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7867"/>
  </p:normalViewPr>
  <p:slideViewPr>
    <p:cSldViewPr snapToGrid="0" snapToObjects="1">
      <p:cViewPr varScale="1">
        <p:scale>
          <a:sx n="111" d="100"/>
          <a:sy n="111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06/26/2023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84501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8226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617653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5720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ADC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3.png"/><Relationship Id="rId26" Type="http://schemas.openxmlformats.org/officeDocument/2006/relationships/image" Target="../media/image39.png"/><Relationship Id="rId3" Type="http://schemas.openxmlformats.org/officeDocument/2006/relationships/image" Target="../media/image22.svg"/><Relationship Id="rId21" Type="http://schemas.openxmlformats.org/officeDocument/2006/relationships/image" Target="../media/image17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9.svg"/><Relationship Id="rId25" Type="http://schemas.openxmlformats.org/officeDocument/2006/relationships/image" Target="../media/image38.svg"/><Relationship Id="rId2" Type="http://schemas.openxmlformats.org/officeDocument/2006/relationships/image" Target="../media/image21.png"/><Relationship Id="rId16" Type="http://schemas.openxmlformats.org/officeDocument/2006/relationships/image" Target="../media/image8.png"/><Relationship Id="rId20" Type="http://schemas.openxmlformats.org/officeDocument/2006/relationships/image" Target="../media/image16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24" Type="http://schemas.openxmlformats.org/officeDocument/2006/relationships/image" Target="../media/image37.png"/><Relationship Id="rId5" Type="http://schemas.openxmlformats.org/officeDocument/2006/relationships/image" Target="../media/image13.svg"/><Relationship Id="rId15" Type="http://schemas.openxmlformats.org/officeDocument/2006/relationships/image" Target="../media/image32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10" Type="http://schemas.openxmlformats.org/officeDocument/2006/relationships/image" Target="../media/image27.png"/><Relationship Id="rId19" Type="http://schemas.openxmlformats.org/officeDocument/2006/relationships/image" Target="../media/image34.svg"/><Relationship Id="rId31" Type="http://schemas.openxmlformats.org/officeDocument/2006/relationships/image" Target="../media/image44.svg"/><Relationship Id="rId4" Type="http://schemas.openxmlformats.org/officeDocument/2006/relationships/image" Target="../media/image12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aterina.adamova@mestobystrice.cz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0D364B-01C8-1F9B-7863-1E6614E174E5}"/>
              </a:ext>
            </a:extLst>
          </p:cNvPr>
          <p:cNvSpPr txBox="1"/>
          <p:nvPr/>
        </p:nvSpPr>
        <p:spPr>
          <a:xfrm>
            <a:off x="971500" y="5914507"/>
            <a:ext cx="5429300" cy="276999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JUNE 2023 | 15 Minutes | Livorno Province HQ – Council Hall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266E3-6269-77BB-C7AB-F095C5FB0E02}"/>
              </a:ext>
            </a:extLst>
          </p:cNvPr>
          <p:cNvSpPr txBox="1"/>
          <p:nvPr/>
        </p:nvSpPr>
        <p:spPr>
          <a:xfrm>
            <a:off x="844115" y="4569800"/>
            <a:ext cx="83102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</a:t>
            </a:r>
            <a:r>
              <a:rPr lang="cs-CZ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</a:t>
            </a:r>
            <a:endParaRPr lang="en-US" sz="2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cs-CZ" b="1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9: City </a:t>
            </a:r>
            <a:r>
              <a:rPr lang="cs-CZ" b="1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b="1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Bystřice - Michaela Kaprálková and Kateřina Adamová</a:t>
            </a:r>
          </a:p>
          <a:p>
            <a:r>
              <a:rPr lang="cs-CZ" sz="2000" b="1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5: DEX Innovation Centre </a:t>
            </a:r>
            <a:r>
              <a:rPr lang="cs-CZ" b="1" dirty="0">
                <a:solidFill>
                  <a:srgbClr val="95C11F"/>
                </a:solidFill>
              </a:rPr>
              <a:t>- </a:t>
            </a:r>
            <a:r>
              <a:rPr lang="cs-CZ" b="1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Vojtěch Jíra</a:t>
            </a:r>
            <a:endParaRPr lang="en-US" b="1" dirty="0">
              <a:solidFill>
                <a:srgbClr val="95C11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2CB5B61-813A-D760-8800-6F3EC8037F85}"/>
              </a:ext>
            </a:extLst>
          </p:cNvPr>
          <p:cNvSpPr txBox="1">
            <a:spLocks/>
          </p:cNvSpPr>
          <p:nvPr/>
        </p:nvSpPr>
        <p:spPr>
          <a:xfrm>
            <a:off x="844115" y="2727865"/>
            <a:ext cx="996732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ea typeface="Open Sans" panose="020B0606030504020204" pitchFamily="34" charset="0"/>
                <a:cs typeface="Open Sans" panose="020B0606030504020204" pitchFamily="34" charset="0"/>
              </a:rPr>
              <a:t>Partner 5</a:t>
            </a:r>
            <a:r>
              <a:rPr lang="cs-CZ" sz="48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dirty="0"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lang="cs-CZ" sz="48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dirty="0"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cs-CZ" sz="48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800" b="1" dirty="0"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endParaRPr lang="en-US" sz="4800" dirty="0">
              <a:solidFill>
                <a:srgbClr val="95948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95C1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Initial Conference in Livorno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130E863-0A57-28BD-4C45-F8EA8BD10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5" y="465541"/>
            <a:ext cx="5969416" cy="21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D8CD177-C9F7-DC9C-C17E-6BCD59985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726" y="465433"/>
            <a:ext cx="647700" cy="2857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2E3DC99-5C32-B030-8FD5-58F38A68E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726" y="1018389"/>
            <a:ext cx="276225" cy="2857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9F8746A-9613-1771-49ED-C75E71D92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0392" y="5033447"/>
            <a:ext cx="514350" cy="571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2E2DBC3-808D-3370-2A28-BA533E75F2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96555" y="3940961"/>
            <a:ext cx="962025" cy="8477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FEF47D4-EAD7-2DF3-E99E-E2BD4C33A7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79361" y="2868494"/>
            <a:ext cx="942975" cy="82867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AE8259D-BCB4-A04B-9BA5-105B6A63A6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53692" y="1776977"/>
            <a:ext cx="962025" cy="8477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84CB7D4-31FE-BC87-BBF4-C85D0DE91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10830" y="459766"/>
            <a:ext cx="1047750" cy="10763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C688271-7EA9-D218-E7D5-CB2BD3EA86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2726" y="4959170"/>
            <a:ext cx="1028700" cy="10001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F50247A-BD06-68D5-1EDB-C4A2D1C181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2204" y="3736409"/>
            <a:ext cx="971550" cy="8858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265A7AD-717D-1E54-1641-098F1254C48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2726" y="2543175"/>
            <a:ext cx="971550" cy="88582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BB12A6C-7FFD-527E-8106-7D6BA4B42A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6790" y="2081778"/>
            <a:ext cx="971550" cy="238125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2CEA797-A12B-327A-2BBB-31D907A186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2726" y="1573896"/>
            <a:ext cx="971550" cy="23812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B6A1CE91-7F62-5C58-F262-ED4C4F911AB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56227" y="583590"/>
            <a:ext cx="942975" cy="82867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812809C-FB73-94ED-DEF9-33757E16075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84789" y="2900362"/>
            <a:ext cx="2981325" cy="8572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D13058B1-6E40-082D-E83A-EDF90852DE5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584789" y="1996053"/>
            <a:ext cx="108585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6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87EDE2B2-C92F-A74B-8032-AA79A0716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6607" y="2166735"/>
            <a:ext cx="3317499" cy="357842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ea typeface="Open Sans" panose="020B0606030504020204" pitchFamily="34" charset="0"/>
                <a:cs typeface="Open Sans" panose="020B0606030504020204" pitchFamily="34" charset="0"/>
              </a:rPr>
              <a:t>City </a:t>
            </a:r>
            <a:r>
              <a:rPr lang="cs-CZ" sz="3600" b="1" dirty="0" err="1"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3600" b="1" dirty="0">
                <a:ea typeface="Open Sans" panose="020B0606030504020204" pitchFamily="34" charset="0"/>
                <a:cs typeface="Open Sans" panose="020B0606030504020204" pitchFamily="34" charset="0"/>
              </a:rPr>
              <a:t> Bystřice </a:t>
            </a:r>
          </a:p>
          <a:p>
            <a:pPr algn="l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2022959"/>
            <a:ext cx="6800836" cy="4455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Maybe</a:t>
            </a:r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</a:t>
            </a:r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cs-CZ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</a:t>
            </a:r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 big in </a:t>
            </a:r>
            <a:r>
              <a:rPr lang="cs-CZ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ideas</a:t>
            </a:r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cs-CZ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accepting</a:t>
            </a:r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</a:t>
            </a:r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open </a:t>
            </a:r>
            <a:r>
              <a:rPr lang="cs-CZ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minded</a:t>
            </a:r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highly-motivated</a:t>
            </a:r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enthusiastic</a:t>
            </a:r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team.</a:t>
            </a:r>
          </a:p>
          <a:p>
            <a:pPr>
              <a:lnSpc>
                <a:spcPct val="150000"/>
              </a:lnSpc>
            </a:pPr>
            <a:endParaRPr lang="cs-CZ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motto “#</a:t>
            </a:r>
            <a:r>
              <a:rPr lang="cs-CZ" sz="2400" b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nadobreceste</a:t>
            </a:r>
            <a:r>
              <a:rPr lang="cs-CZ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 </a:t>
            </a:r>
            <a:endParaRPr lang="cs-CZ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cs-CZ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EA0B49-CE3E-8242-A31B-5C2B8EF6B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2298" y="2931339"/>
            <a:ext cx="2762883" cy="928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92756D-D8E6-0F48-8409-920F3B1C42BE}"/>
              </a:ext>
            </a:extLst>
          </p:cNvPr>
          <p:cNvSpPr txBox="1"/>
          <p:nvPr/>
        </p:nvSpPr>
        <p:spPr>
          <a:xfrm>
            <a:off x="8215450" y="3103946"/>
            <a:ext cx="2349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DEX Innovation Centre</a:t>
            </a:r>
          </a:p>
          <a:p>
            <a:pPr algn="r"/>
            <a:r>
              <a:rPr lang="cs-CZ" sz="1000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</a:t>
            </a:r>
            <a:r>
              <a:rPr lang="cs-CZ" sz="1000" i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1000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Bystřice</a:t>
            </a:r>
          </a:p>
          <a:p>
            <a:pPr algn="r"/>
            <a:r>
              <a:rPr lang="cs-CZ" sz="1000" i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 Republic</a:t>
            </a:r>
            <a:endParaRPr lang="en-LU" sz="1000" i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5A9181C-BDBC-A141-A699-12F03078D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12905" y="2941750"/>
            <a:ext cx="1133704" cy="9288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57000B-A83F-1F40-A542-4A9D18B7EA3C}"/>
              </a:ext>
            </a:extLst>
          </p:cNvPr>
          <p:cNvSpPr/>
          <p:nvPr/>
        </p:nvSpPr>
        <p:spPr>
          <a:xfrm>
            <a:off x="10987016" y="3112776"/>
            <a:ext cx="68480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D2EE3-5032-1245-AEE8-014CF64BA1C7}"/>
              </a:ext>
            </a:extLst>
          </p:cNvPr>
          <p:cNvSpPr txBox="1"/>
          <p:nvPr/>
        </p:nvSpPr>
        <p:spPr>
          <a:xfrm>
            <a:off x="9557515" y="5155570"/>
            <a:ext cx="79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5C11F"/>
                </a:solidFill>
              </a:rPr>
              <a:t>Murcia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3859C2A-3B6B-B549-BDE2-50EFC979E4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69813" y="5011093"/>
            <a:ext cx="202682" cy="178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811249-69B2-FE46-B48E-8F59B7879724}"/>
              </a:ext>
            </a:extLst>
          </p:cNvPr>
          <p:cNvSpPr txBox="1"/>
          <p:nvPr/>
        </p:nvSpPr>
        <p:spPr>
          <a:xfrm>
            <a:off x="8562584" y="5200232"/>
            <a:ext cx="79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95C11F"/>
                </a:solidFill>
              </a:rPr>
              <a:t>Sintra</a:t>
            </a:r>
            <a:endParaRPr lang="en-US" sz="1000" b="1" dirty="0">
              <a:solidFill>
                <a:srgbClr val="95C11F"/>
              </a:solidFill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16DC17E-6319-9C44-954D-433FE0EC4E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6607" y="4884005"/>
            <a:ext cx="202682" cy="17836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4F05A27-4B6D-3A4B-8CAF-FA89B23C1E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07482" y="2787619"/>
            <a:ext cx="202682" cy="1783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2366B0-E462-BC81-743E-4CC36B0F2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10580564" y="3842119"/>
            <a:ext cx="276225" cy="285750"/>
          </a:xfrm>
          <a:prstGeom prst="rect">
            <a:avLst/>
          </a:prstGeom>
        </p:spPr>
      </p:pic>
      <p:pic>
        <p:nvPicPr>
          <p:cNvPr id="4" name="Graphic 21">
            <a:extLst>
              <a:ext uri="{FF2B5EF4-FFF2-40B4-BE49-F238E27FC236}">
                <a16:creationId xmlns:a16="http://schemas.microsoft.com/office/drawing/2014/main" id="{79A49A15-C9DF-84AF-ABEC-9AC7B7049E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54914" y="4028625"/>
            <a:ext cx="202682" cy="178360"/>
          </a:xfrm>
          <a:prstGeom prst="rect">
            <a:avLst/>
          </a:prstGeom>
        </p:spPr>
      </p:pic>
      <p:sp>
        <p:nvSpPr>
          <p:cNvPr id="6" name="TextBox 17">
            <a:extLst>
              <a:ext uri="{FF2B5EF4-FFF2-40B4-BE49-F238E27FC236}">
                <a16:creationId xmlns:a16="http://schemas.microsoft.com/office/drawing/2014/main" id="{EB5F7077-7293-1373-F9D1-9C34F5B1D42E}"/>
              </a:ext>
            </a:extLst>
          </p:cNvPr>
          <p:cNvSpPr txBox="1"/>
          <p:nvPr/>
        </p:nvSpPr>
        <p:spPr>
          <a:xfrm>
            <a:off x="10977745" y="4627708"/>
            <a:ext cx="79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5C11F"/>
                </a:solidFill>
              </a:rPr>
              <a:t>CITY 1</a:t>
            </a:r>
          </a:p>
        </p:txBody>
      </p:sp>
      <p:pic>
        <p:nvPicPr>
          <p:cNvPr id="7" name="Graphic 21">
            <a:extLst>
              <a:ext uri="{FF2B5EF4-FFF2-40B4-BE49-F238E27FC236}">
                <a16:creationId xmlns:a16="http://schemas.microsoft.com/office/drawing/2014/main" id="{7D2A28A5-555F-C051-DC4E-75290B499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18710" y="4540446"/>
            <a:ext cx="202682" cy="178360"/>
          </a:xfrm>
          <a:prstGeom prst="rect">
            <a:avLst/>
          </a:prstGeom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27E070B9-D322-8B08-2B85-21A504F9A01F}"/>
              </a:ext>
            </a:extLst>
          </p:cNvPr>
          <p:cNvSpPr txBox="1"/>
          <p:nvPr/>
        </p:nvSpPr>
        <p:spPr>
          <a:xfrm>
            <a:off x="11191680" y="4627707"/>
            <a:ext cx="79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5C11F"/>
                </a:solidFill>
              </a:rPr>
              <a:t>CITY 1</a:t>
            </a:r>
          </a:p>
        </p:txBody>
      </p:sp>
      <p:pic>
        <p:nvPicPr>
          <p:cNvPr id="10" name="Graphic 21">
            <a:extLst>
              <a:ext uri="{FF2B5EF4-FFF2-40B4-BE49-F238E27FC236}">
                <a16:creationId xmlns:a16="http://schemas.microsoft.com/office/drawing/2014/main" id="{04686D8C-013B-626F-73DC-56C969FFC6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04775" y="4449347"/>
            <a:ext cx="202682" cy="178360"/>
          </a:xfrm>
          <a:prstGeom prst="rect">
            <a:avLst/>
          </a:prstGeom>
        </p:spPr>
      </p:pic>
      <p:sp>
        <p:nvSpPr>
          <p:cNvPr id="12" name="TextBox 17">
            <a:extLst>
              <a:ext uri="{FF2B5EF4-FFF2-40B4-BE49-F238E27FC236}">
                <a16:creationId xmlns:a16="http://schemas.microsoft.com/office/drawing/2014/main" id="{063B0615-5D72-F35B-E192-5529113A695F}"/>
              </a:ext>
            </a:extLst>
          </p:cNvPr>
          <p:cNvSpPr txBox="1"/>
          <p:nvPr/>
        </p:nvSpPr>
        <p:spPr>
          <a:xfrm>
            <a:off x="10718677" y="4267583"/>
            <a:ext cx="79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5C11F"/>
                </a:solidFill>
              </a:rPr>
              <a:t>CITY 1</a:t>
            </a:r>
          </a:p>
        </p:txBody>
      </p:sp>
      <p:pic>
        <p:nvPicPr>
          <p:cNvPr id="15" name="Graphic 21">
            <a:extLst>
              <a:ext uri="{FF2B5EF4-FFF2-40B4-BE49-F238E27FC236}">
                <a16:creationId xmlns:a16="http://schemas.microsoft.com/office/drawing/2014/main" id="{EF296A3F-FD9D-71F3-9151-EE7768BC4D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30975" y="4123106"/>
            <a:ext cx="202682" cy="178360"/>
          </a:xfrm>
          <a:prstGeom prst="rect">
            <a:avLst/>
          </a:prstGeom>
        </p:spPr>
      </p:pic>
      <p:sp>
        <p:nvSpPr>
          <p:cNvPr id="16" name="TextBox 17">
            <a:extLst>
              <a:ext uri="{FF2B5EF4-FFF2-40B4-BE49-F238E27FC236}">
                <a16:creationId xmlns:a16="http://schemas.microsoft.com/office/drawing/2014/main" id="{EABBE7D5-361A-8FFC-D3CF-AB092EC3E722}"/>
              </a:ext>
            </a:extLst>
          </p:cNvPr>
          <p:cNvSpPr txBox="1"/>
          <p:nvPr/>
        </p:nvSpPr>
        <p:spPr>
          <a:xfrm flipH="1">
            <a:off x="10315355" y="5075046"/>
            <a:ext cx="987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5C11F"/>
                </a:solidFill>
              </a:rPr>
              <a:t>Livorno</a:t>
            </a:r>
          </a:p>
        </p:txBody>
      </p:sp>
      <p:pic>
        <p:nvPicPr>
          <p:cNvPr id="20" name="Graphic 21">
            <a:extLst>
              <a:ext uri="{FF2B5EF4-FFF2-40B4-BE49-F238E27FC236}">
                <a16:creationId xmlns:a16="http://schemas.microsoft.com/office/drawing/2014/main" id="{590626C8-F65A-01B8-59CB-2CDACD29D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2417" y="4934038"/>
            <a:ext cx="202682" cy="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</a:t>
            </a:r>
            <a:r>
              <a:rPr lang="cs-CZ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Bystřice 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1772990"/>
            <a:ext cx="99999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nvolment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Programmes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cs-CZ" sz="2000" b="1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RuALL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 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Danube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Region Program –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Liveable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Rural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Communities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New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governance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model to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depopulation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rular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areas</a:t>
            </a:r>
            <a:endParaRPr lang="cs-CZ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BeCreative-BeSustainable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  CENTRAL EUROPE 2021-2027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Boosting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Jobs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Rural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Areas</a:t>
            </a:r>
            <a:endParaRPr lang="cs-CZ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„PERPETUAL DANUBE“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Danube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Region Program – 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alorization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raising of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visibility of cultural &amp; natural heritage asset</a:t>
            </a:r>
            <a:endParaRPr lang="cs-CZ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„SOFTOUR“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Danube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Region Program –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 Sustainable </a:t>
            </a:r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smaller cities in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rural or remote areas of the Danube region through a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community-led </a:t>
            </a:r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TOURism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model</a:t>
            </a:r>
            <a:endParaRPr lang="cs-CZ" sz="1600" dirty="0">
              <a:solidFill>
                <a:srgbClr val="666666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1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Territorial context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928271" y="1657239"/>
            <a:ext cx="46208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Bystřice </a:t>
            </a: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located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Bohemia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 easy driving distance of the capital</a:t>
            </a:r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influenced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industrial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character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region and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density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traffic</a:t>
            </a:r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uite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area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65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ow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density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population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commuters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the use of individual transport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0A23-FF50-6542-820C-2ED71BDA1C93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325F2D9E-8CAE-C040-6804-DE6C01F75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58" y="5473485"/>
            <a:ext cx="1247582" cy="11375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0935419-A501-BECD-072B-C0523EE2EB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81" t="10193" r="14313" b="9855"/>
          <a:stretch/>
        </p:blipFill>
        <p:spPr>
          <a:xfrm>
            <a:off x="5703616" y="1315389"/>
            <a:ext cx="6046683" cy="459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policy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910059" y="2022959"/>
            <a:ext cx="9587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Development Strategy of Bystřice city 2020 – 2030</a:t>
            </a:r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Energy and Climate Action Plan</a:t>
            </a:r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</a:t>
            </a:r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Covenant </a:t>
            </a:r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Mayors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</a:t>
            </a:r>
            <a:endParaRPr lang="cs-CZ" sz="2000" b="1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Healthy Cities, Towns and Regions of the Czech Republic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4C1F54-5C40-CDA4-AA5E-06F2ACF19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93" y="5495767"/>
            <a:ext cx="1247582" cy="11375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0FBA8D-6BC9-3BDE-0885-6AC87A2BD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9514" y="5051650"/>
            <a:ext cx="1000149" cy="11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3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stakeholders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910059" y="2022959"/>
            <a:ext cx="10251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Czechinvest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0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and Investment Development Agency</a:t>
            </a:r>
            <a:endParaRPr lang="cs-CZ" sz="200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 </a:t>
            </a:r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Transport and </a:t>
            </a:r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 non-profit non-</a:t>
            </a:r>
            <a:r>
              <a:rPr lang="cs-CZ" sz="200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governmental</a:t>
            </a:r>
            <a:r>
              <a:rPr lang="cs-CZ" sz="20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</a:t>
            </a:r>
            <a:endParaRPr lang="cs-CZ" sz="200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Mobility Department –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Bohemian Region </a:t>
            </a: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University in Prague –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Electrical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Engineering</a:t>
            </a:r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E-ON – </a:t>
            </a:r>
            <a:r>
              <a:rPr lang="cs-CZ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electricity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supplier</a:t>
            </a: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BENEBUS – </a:t>
            </a:r>
            <a:r>
              <a:rPr lang="cs-CZ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Transport Provider</a:t>
            </a:r>
          </a:p>
          <a:p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Group Posázaví</a:t>
            </a: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4C1F54-5C40-CDA4-AA5E-06F2ACF19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85" y="5466647"/>
            <a:ext cx="1247582" cy="11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goals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864097" y="1349422"/>
            <a:ext cx="110129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connected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accesible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city -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functional transport 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connection of the city with the surrounding settlements/backbone infrastructure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non-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motorized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transport -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reducing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impact of transport on the surrounding </a:t>
            </a:r>
            <a:r>
              <a:rPr lang="en-US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transport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adoption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practices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points of view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approaches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energy efficiency and sustainable mobility</a:t>
            </a:r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self-sufficiency of the city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support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electromobility</a:t>
            </a:r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documents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methodology</a:t>
            </a:r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maintaining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currrent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commitments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(</a:t>
            </a:r>
            <a:r>
              <a:rPr lang="en-US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Healthy Cities, Towns and Regions of the Czech Republic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Covenant </a:t>
            </a:r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Mayors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     </a:t>
            </a:r>
          </a:p>
          <a:p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cs-CZ" sz="20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</a:t>
            </a:r>
            <a:r>
              <a:rPr lang="cs-CZ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cs-C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2000" b="1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4C1F54-5C40-CDA4-AA5E-06F2ACF19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79" y="5448193"/>
            <a:ext cx="1247582" cy="11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0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Barriers and drivers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4C1F54-5C40-CDA4-AA5E-06F2ACF19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85" y="5444620"/>
            <a:ext cx="1247582" cy="11375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0FBA8D-6BC9-3BDE-0885-6AC87A2BD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9514" y="5051650"/>
            <a:ext cx="1000149" cy="11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1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065" y="1623719"/>
            <a:ext cx="5383651" cy="1071072"/>
          </a:xfrm>
        </p:spPr>
        <p:txBody>
          <a:bodyPr>
            <a:noAutofit/>
          </a:bodyPr>
          <a:lstStyle/>
          <a:p>
            <a:pPr algn="r"/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2A340-D7B1-9F0C-453D-3CB5617B2A6C}"/>
              </a:ext>
            </a:extLst>
          </p:cNvPr>
          <p:cNvSpPr txBox="1"/>
          <p:nvPr/>
        </p:nvSpPr>
        <p:spPr>
          <a:xfrm>
            <a:off x="857771" y="5162324"/>
            <a:ext cx="5260710" cy="338554"/>
          </a:xfrm>
          <a:prstGeom prst="rect">
            <a:avLst/>
          </a:prstGeom>
          <a:solidFill>
            <a:srgbClr val="95C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www.interregeurope.eu/PROMOTER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716B29-EFA6-CEF3-9AAD-C26A961AE6D5}"/>
              </a:ext>
            </a:extLst>
          </p:cNvPr>
          <p:cNvSpPr txBox="1"/>
          <p:nvPr/>
        </p:nvSpPr>
        <p:spPr>
          <a:xfrm>
            <a:off x="7835154" y="3716934"/>
            <a:ext cx="42128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</a:t>
            </a:r>
            <a:r>
              <a:rPr lang="cs-CZ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</a:t>
            </a:r>
          </a:p>
          <a:p>
            <a:endParaRPr lang="en-US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cs-CZ" sz="1400" b="1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</a:t>
            </a:r>
            <a:r>
              <a:rPr lang="cs-CZ" sz="1400" b="1" i="1" dirty="0" err="1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1400" b="1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Bystřice</a:t>
            </a:r>
          </a:p>
          <a:p>
            <a:r>
              <a:rPr lang="cs-CZ" sz="14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Michaela Kaprálková</a:t>
            </a:r>
          </a:p>
          <a:p>
            <a:r>
              <a:rPr lang="cs-CZ" sz="14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michaela.kapralkova@mestobystrice.cz</a:t>
            </a:r>
          </a:p>
          <a:p>
            <a:r>
              <a:rPr lang="cs-CZ" sz="14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Kateřina Adamová</a:t>
            </a:r>
          </a:p>
          <a:p>
            <a:r>
              <a:rPr lang="cs-CZ" sz="14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Katerina.adamova@mestobystrice.cz</a:t>
            </a:r>
          </a:p>
          <a:p>
            <a:r>
              <a:rPr lang="cs-CZ" sz="14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katerina.adamova@mestobystrice.cz</a:t>
            </a:r>
            <a:endParaRPr lang="cs-CZ" sz="1400" i="1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1400" i="1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400" b="1" dirty="0">
                <a:solidFill>
                  <a:srgbClr val="95C11F"/>
                </a:solidFill>
              </a:rPr>
              <a:t>DEX Innovation Centre</a:t>
            </a:r>
            <a:endParaRPr lang="cs-CZ" sz="1400" b="1" i="1" dirty="0">
              <a:solidFill>
                <a:srgbClr val="95C1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4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Vojtěch Jíra</a:t>
            </a:r>
          </a:p>
          <a:p>
            <a:r>
              <a:rPr lang="cs-CZ" sz="1400" i="1" dirty="0">
                <a:solidFill>
                  <a:srgbClr val="95C1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Vojtech.jira@dex-ic.com</a:t>
            </a:r>
            <a:endParaRPr lang="en-US" sz="1400" dirty="0">
              <a:solidFill>
                <a:srgbClr val="95C11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algn="l"/>
            <a:endParaRPr lang="it-IT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921E31-EDBE-42D2-9905-46D6272BE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3FC793-0237-4EB2-9E54-581B2D1B3CF6}">
  <ds:schemaRefs>
    <ds:schemaRef ds:uri="http://purl.org/dc/terms/"/>
    <ds:schemaRef ds:uri="http://www.w3.org/XML/1998/namespace"/>
    <ds:schemaRef ds:uri="http://purl.org/dc/dcmitype/"/>
    <ds:schemaRef ds:uri="ae1c26e0-bdd1-4ce2-bc5c-b06756f3bce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5680805-e956-4cde-b5e2-b05f91aa9d1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502</Words>
  <Application>Microsoft Office PowerPoint</Application>
  <PresentationFormat>Širokoúhlá obrazovka</PresentationFormat>
  <Paragraphs>102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Open Sans</vt:lpstr>
      <vt:lpstr>Open Sans Semibold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Michaela Kapralkova</cp:lastModifiedBy>
  <cp:revision>23</cp:revision>
  <dcterms:created xsi:type="dcterms:W3CDTF">2021-10-28T12:22:03Z</dcterms:created>
  <dcterms:modified xsi:type="dcterms:W3CDTF">2023-06-26T06:19:04Z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