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64" r:id="rId4"/>
    <p:sldId id="266" r:id="rId5"/>
    <p:sldId id="267" r:id="rId6"/>
    <p:sldId id="257" r:id="rId7"/>
    <p:sldId id="271" r:id="rId8"/>
    <p:sldId id="258" r:id="rId9"/>
    <p:sldId id="270" r:id="rId10"/>
    <p:sldId id="260" r:id="rId11"/>
    <p:sldId id="261" r:id="rId12"/>
    <p:sldId id="269" r:id="rId13"/>
    <p:sldId id="262" r:id="rId14"/>
    <p:sldId id="268" r:id="rId15"/>
    <p:sldId id="275" r:id="rId16"/>
    <p:sldId id="277" r:id="rId17"/>
    <p:sldId id="276" r:id="rId18"/>
    <p:sldId id="278" r:id="rId19"/>
    <p:sldId id="279" r:id="rId20"/>
    <p:sldId id="280" r:id="rId21"/>
    <p:sldId id="273" r:id="rId22"/>
    <p:sldId id="274" r:id="rId23"/>
    <p:sldId id="281" r:id="rId24"/>
    <p:sldId id="263" r:id="rId25"/>
  </p:sldIdLst>
  <p:sldSz cx="12192000" cy="6858000"/>
  <p:notesSz cx="6797675" cy="9928225"/>
  <p:embeddedFontLs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SemiBold" panose="020B07060308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gA73I0ToQ9nVav3XGr40+iTAyJ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A87F9057-3AAB-81FC-DC29-6F72AED0E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>
            <a:extLst>
              <a:ext uri="{FF2B5EF4-FFF2-40B4-BE49-F238E27FC236}">
                <a16:creationId xmlns:a16="http://schemas.microsoft.com/office/drawing/2014/main" id="{455C8721-0188-C0A5-D75F-EB2E87C759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6:notes">
            <a:extLst>
              <a:ext uri="{FF2B5EF4-FFF2-40B4-BE49-F238E27FC236}">
                <a16:creationId xmlns:a16="http://schemas.microsoft.com/office/drawing/2014/main" id="{5792DC02-88BA-6057-B908-043907B1BA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:notes">
            <a:extLst>
              <a:ext uri="{FF2B5EF4-FFF2-40B4-BE49-F238E27FC236}">
                <a16:creationId xmlns:a16="http://schemas.microsoft.com/office/drawing/2014/main" id="{A4AB5311-FE80-4030-DAC4-5749C1603B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8997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>
          <a:extLst>
            <a:ext uri="{FF2B5EF4-FFF2-40B4-BE49-F238E27FC236}">
              <a16:creationId xmlns:a16="http://schemas.microsoft.com/office/drawing/2014/main" id="{6C076BA5-06E1-5640-8FCE-380C0AE6B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>
            <a:extLst>
              <a:ext uri="{FF2B5EF4-FFF2-40B4-BE49-F238E27FC236}">
                <a16:creationId xmlns:a16="http://schemas.microsoft.com/office/drawing/2014/main" id="{146AB97C-3E6C-3926-89B4-69EA62BDC2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2:notes">
            <a:extLst>
              <a:ext uri="{FF2B5EF4-FFF2-40B4-BE49-F238E27FC236}">
                <a16:creationId xmlns:a16="http://schemas.microsoft.com/office/drawing/2014/main" id="{74A8B2FB-EE61-F82F-3F86-F61C573FED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>
            <a:extLst>
              <a:ext uri="{FF2B5EF4-FFF2-40B4-BE49-F238E27FC236}">
                <a16:creationId xmlns:a16="http://schemas.microsoft.com/office/drawing/2014/main" id="{0B3F067C-52E6-99C3-A5C3-155FBC3B6A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9101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>
          <a:extLst>
            <a:ext uri="{FF2B5EF4-FFF2-40B4-BE49-F238E27FC236}">
              <a16:creationId xmlns:a16="http://schemas.microsoft.com/office/drawing/2014/main" id="{72F3AB8C-2EAA-1C07-288D-D1B7B0742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>
            <a:extLst>
              <a:ext uri="{FF2B5EF4-FFF2-40B4-BE49-F238E27FC236}">
                <a16:creationId xmlns:a16="http://schemas.microsoft.com/office/drawing/2014/main" id="{095DDE64-242F-CACB-57FE-83BDEC64AF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2:notes">
            <a:extLst>
              <a:ext uri="{FF2B5EF4-FFF2-40B4-BE49-F238E27FC236}">
                <a16:creationId xmlns:a16="http://schemas.microsoft.com/office/drawing/2014/main" id="{C39AE5E0-AD32-7979-E324-816CFE4929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>
            <a:extLst>
              <a:ext uri="{FF2B5EF4-FFF2-40B4-BE49-F238E27FC236}">
                <a16:creationId xmlns:a16="http://schemas.microsoft.com/office/drawing/2014/main" id="{5556032B-F0C2-0982-0A1B-D6D11190CE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48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>
          <a:extLst>
            <a:ext uri="{FF2B5EF4-FFF2-40B4-BE49-F238E27FC236}">
              <a16:creationId xmlns:a16="http://schemas.microsoft.com/office/drawing/2014/main" id="{C6D07DB3-403D-4DB3-4B54-EC592539B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>
            <a:extLst>
              <a:ext uri="{FF2B5EF4-FFF2-40B4-BE49-F238E27FC236}">
                <a16:creationId xmlns:a16="http://schemas.microsoft.com/office/drawing/2014/main" id="{46B59000-4370-420C-968B-C003A149AB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2:notes">
            <a:extLst>
              <a:ext uri="{FF2B5EF4-FFF2-40B4-BE49-F238E27FC236}">
                <a16:creationId xmlns:a16="http://schemas.microsoft.com/office/drawing/2014/main" id="{6F268E41-4E19-31D7-7408-F11E28AEC3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>
            <a:extLst>
              <a:ext uri="{FF2B5EF4-FFF2-40B4-BE49-F238E27FC236}">
                <a16:creationId xmlns:a16="http://schemas.microsoft.com/office/drawing/2014/main" id="{F2833D1E-2F31-B376-B07E-6ABE34761A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209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>
          <a:extLst>
            <a:ext uri="{FF2B5EF4-FFF2-40B4-BE49-F238E27FC236}">
              <a16:creationId xmlns:a16="http://schemas.microsoft.com/office/drawing/2014/main" id="{A897E51C-9CAA-BA4B-415F-E519240EF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>
            <a:extLst>
              <a:ext uri="{FF2B5EF4-FFF2-40B4-BE49-F238E27FC236}">
                <a16:creationId xmlns:a16="http://schemas.microsoft.com/office/drawing/2014/main" id="{5054D812-35E2-D134-611A-773612769A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2:notes">
            <a:extLst>
              <a:ext uri="{FF2B5EF4-FFF2-40B4-BE49-F238E27FC236}">
                <a16:creationId xmlns:a16="http://schemas.microsoft.com/office/drawing/2014/main" id="{15D82BAA-5CAC-B3C8-726A-5098290041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>
            <a:extLst>
              <a:ext uri="{FF2B5EF4-FFF2-40B4-BE49-F238E27FC236}">
                <a16:creationId xmlns:a16="http://schemas.microsoft.com/office/drawing/2014/main" id="{E35EF1DB-F0CD-3572-FC0F-151C81B36A1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388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>
          <a:extLst>
            <a:ext uri="{FF2B5EF4-FFF2-40B4-BE49-F238E27FC236}">
              <a16:creationId xmlns:a16="http://schemas.microsoft.com/office/drawing/2014/main" id="{1C58054D-1587-34AB-1ADD-31DEC31C4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>
            <a:extLst>
              <a:ext uri="{FF2B5EF4-FFF2-40B4-BE49-F238E27FC236}">
                <a16:creationId xmlns:a16="http://schemas.microsoft.com/office/drawing/2014/main" id="{A41E43F7-9C59-D6F0-54ED-D6B0AA5801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2:notes">
            <a:extLst>
              <a:ext uri="{FF2B5EF4-FFF2-40B4-BE49-F238E27FC236}">
                <a16:creationId xmlns:a16="http://schemas.microsoft.com/office/drawing/2014/main" id="{DCD1827F-9919-024A-3C70-0DE10F89A6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>
            <a:extLst>
              <a:ext uri="{FF2B5EF4-FFF2-40B4-BE49-F238E27FC236}">
                <a16:creationId xmlns:a16="http://schemas.microsoft.com/office/drawing/2014/main" id="{76C46DCC-1FE0-7C2F-9B6E-D579BA1EF59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544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>
          <a:extLst>
            <a:ext uri="{FF2B5EF4-FFF2-40B4-BE49-F238E27FC236}">
              <a16:creationId xmlns:a16="http://schemas.microsoft.com/office/drawing/2014/main" id="{8025C59B-8CCC-D66B-F08E-EAD444566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>
            <a:extLst>
              <a:ext uri="{FF2B5EF4-FFF2-40B4-BE49-F238E27FC236}">
                <a16:creationId xmlns:a16="http://schemas.microsoft.com/office/drawing/2014/main" id="{51E5A05A-A57D-28C0-6659-2BFCDC3F92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3:notes">
            <a:extLst>
              <a:ext uri="{FF2B5EF4-FFF2-40B4-BE49-F238E27FC236}">
                <a16:creationId xmlns:a16="http://schemas.microsoft.com/office/drawing/2014/main" id="{46278734-2443-C6F1-2DB8-A9A38C9918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>
            <a:extLst>
              <a:ext uri="{FF2B5EF4-FFF2-40B4-BE49-F238E27FC236}">
                <a16:creationId xmlns:a16="http://schemas.microsoft.com/office/drawing/2014/main" id="{B6FC8A72-010F-C793-B960-F87CD5B5298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284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73805079-FE97-E199-FE73-3EFA5FE89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>
            <a:extLst>
              <a:ext uri="{FF2B5EF4-FFF2-40B4-BE49-F238E27FC236}">
                <a16:creationId xmlns:a16="http://schemas.microsoft.com/office/drawing/2014/main" id="{5CC95ACC-7795-EC1B-63CA-14DEA294EC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4:notes">
            <a:extLst>
              <a:ext uri="{FF2B5EF4-FFF2-40B4-BE49-F238E27FC236}">
                <a16:creationId xmlns:a16="http://schemas.microsoft.com/office/drawing/2014/main" id="{013AB852-D1C9-0AC5-A3D2-37884FACFD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:notes">
            <a:extLst>
              <a:ext uri="{FF2B5EF4-FFF2-40B4-BE49-F238E27FC236}">
                <a16:creationId xmlns:a16="http://schemas.microsoft.com/office/drawing/2014/main" id="{5726E733-DCAE-CF48-6B3F-B8923422B1A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084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page">
  <p:cSld name="Chapter Title pag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6056" y="1787131"/>
            <a:ext cx="3960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948B"/>
              </a:buClr>
              <a:buSzPts val="19600"/>
              <a:buNone/>
              <a:defRPr sz="19600">
                <a:solidFill>
                  <a:srgbClr val="959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4136172" y="1871011"/>
            <a:ext cx="7200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ADC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/>
          <p:nvPr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SLIDE </a:t>
            </a:r>
            <a:fld id="{00000000-1234-1234-1234-123412341234}" type="slidenum">
              <a:rPr lang="cs-CZ"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83788" y="6655202"/>
            <a:ext cx="1308212" cy="2163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/>
          <p:nvPr/>
        </p:nvSpPr>
        <p:spPr>
          <a:xfrm>
            <a:off x="971501" y="5914507"/>
            <a:ext cx="3123068" cy="276999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28</a:t>
            </a:r>
            <a:r>
              <a:rPr lang="cs-CZ" sz="12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2. 2024 | Vojtěch Jíra</a:t>
            </a:r>
            <a:endParaRPr sz="12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" name="Google Shape;33;p1"/>
          <p:cNvSpPr txBox="1"/>
          <p:nvPr/>
        </p:nvSpPr>
        <p:spPr>
          <a:xfrm>
            <a:off x="914655" y="4569800"/>
            <a:ext cx="8310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DEX Innovation Centre &amp; Bystřice</a:t>
            </a:r>
            <a:endParaRPr sz="2400" b="1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4" name="Google Shape;34;p1"/>
          <p:cNvSpPr txBox="1"/>
          <p:nvPr/>
        </p:nvSpPr>
        <p:spPr>
          <a:xfrm>
            <a:off x="844115" y="2727865"/>
            <a:ext cx="11304342" cy="172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C11F"/>
              </a:buClr>
              <a:buSzPts val="4800"/>
              <a:buFont typeface="Arial"/>
              <a:buNone/>
            </a:pPr>
            <a:r>
              <a:rPr lang="cs-CZ" sz="4800" b="1" u="none" dirty="0">
                <a:solidFill>
                  <a:srgbClr val="95C11F"/>
                </a:solidFill>
                <a:latin typeface="Open Sans"/>
                <a:ea typeface="Open Sans"/>
                <a:cs typeface="Open Sans"/>
                <a:sym typeface="Open Sans"/>
              </a:rPr>
              <a:t>Stakeholder </a:t>
            </a:r>
            <a:r>
              <a:rPr lang="cs-CZ" sz="4800" b="1" u="none" dirty="0" err="1">
                <a:solidFill>
                  <a:srgbClr val="95C11F"/>
                </a:solidFill>
                <a:latin typeface="Open Sans"/>
                <a:ea typeface="Open Sans"/>
                <a:cs typeface="Open Sans"/>
                <a:sym typeface="Open Sans"/>
              </a:rPr>
              <a:t>group</a:t>
            </a:r>
            <a:endParaRPr lang="cs-CZ" sz="4800" b="1" u="none" dirty="0">
              <a:solidFill>
                <a:srgbClr val="95C1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C11F"/>
              </a:buClr>
              <a:buSzPts val="4800"/>
              <a:buFont typeface="Arial"/>
              <a:buNone/>
            </a:pPr>
            <a:r>
              <a:rPr lang="cs-CZ" sz="4800" b="1" dirty="0">
                <a:solidFill>
                  <a:srgbClr val="95C11F"/>
                </a:solidFill>
                <a:latin typeface="Open Sans"/>
                <a:ea typeface="Open Sans"/>
                <a:cs typeface="Open Sans"/>
                <a:sym typeface="Open Sans"/>
              </a:rPr>
              <a:t>Dobrá praxe v zapojených regionech</a:t>
            </a:r>
            <a:endParaRPr sz="4800" b="1" u="none" dirty="0">
              <a:solidFill>
                <a:srgbClr val="95C11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" name="Google Shape;3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635" y="465541"/>
            <a:ext cx="5969416" cy="214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"/>
          <p:cNvSpPr txBox="1"/>
          <p:nvPr/>
        </p:nvSpPr>
        <p:spPr>
          <a:xfrm>
            <a:off x="864097" y="758365"/>
            <a:ext cx="9932857" cy="65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cs-CZ" sz="3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VENUS</a:t>
            </a:r>
            <a:endParaRPr sz="4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5"/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TOTAL</a:t>
            </a: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5"/>
          <p:cNvSpPr/>
          <p:nvPr/>
        </p:nvSpPr>
        <p:spPr>
          <a:xfrm>
            <a:off x="864096" y="1575877"/>
            <a:ext cx="665772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VENUS je národní projekt realizovaný LAG Opavsko, jehož hlavními výstupy jsou Metodika přístupu k energetickému plánování a Metodika přístupu k technické pomoci při přípravě a realizaci projektů energetických úspor.</a:t>
            </a: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5"/>
          <p:cNvSpPr txBox="1"/>
          <p:nvPr/>
        </p:nvSpPr>
        <p:spPr>
          <a:xfrm>
            <a:off x="864096" y="4543459"/>
            <a:ext cx="9264894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Výstupy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Metodika pro energetické plánování ve venkovských oblastech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Metodika přístupu k realizaci technické pomoci pro přípravu a realizaci projektů energetických úspor</a:t>
            </a: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83" name="Google Shape;83;p5" descr="MAS Opavsko - Místní akční skupina Opavsk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1819" y="1784212"/>
            <a:ext cx="4467225" cy="92305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"/>
          <p:cNvSpPr txBox="1"/>
          <p:nvPr/>
        </p:nvSpPr>
        <p:spPr>
          <a:xfrm>
            <a:off x="864097" y="3134328"/>
            <a:ext cx="1071537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Metodické dokumenty doplňuje pilotní územní energetická koncepce venkova, která je koncipována jako příklad nastavení procesů ve venkovských regionech, které by mohly vyvolat změny v myšlení a postojích a nastartovat motivaci vedoucí ke snížení energetické náročnosti společnosti.</a:t>
            </a: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/>
          <p:nvPr/>
        </p:nvSpPr>
        <p:spPr>
          <a:xfrm>
            <a:off x="864097" y="758365"/>
            <a:ext cx="9932857" cy="65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cs-CZ" sz="36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Kogenerační kotel </a:t>
            </a:r>
            <a:r>
              <a:rPr lang="cs-CZ" sz="3600" b="1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</a:t>
            </a:r>
            <a:endParaRPr lang="cs-CZ" sz="3600" b="1" i="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Google Shape;91;p6"/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TOTAL</a:t>
            </a: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864095" y="1575877"/>
            <a:ext cx="1104643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Cílem projektu, jehož partnerem je ČVUT v Praze, jsou energetické úspory a také zajištění  energetické soběstačnosti obecních budov. V rámci výstavby byl vybudován topný systému s kogeneračním kotlem </a:t>
            </a:r>
            <a:r>
              <a:rPr lang="cs-CZ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</a:t>
            </a:r>
            <a:r>
              <a:rPr lang="cs-CZ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 pelety, který bude teplem a elektřinou zásobovat budovy obecního úřadu, prodejny potravin a požární zbrojnice. V rámci projektu byly na střechu prodejny rovněž instalovány fotovoltaické články o výkonu 10 KW.</a:t>
            </a:r>
            <a:endParaRPr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95" name="Google Shape;95;p6" descr="Univerzitní centrum energeticky efektivních budov ČVUT v Praze (Vysoká  škola, univerzita) • Mapy.c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3660" y="3631418"/>
            <a:ext cx="4652911" cy="17886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E9C51BF-0B9E-7100-5EFB-0403CDD3F909}"/>
              </a:ext>
            </a:extLst>
          </p:cNvPr>
          <p:cNvSpPr txBox="1"/>
          <p:nvPr/>
        </p:nvSpPr>
        <p:spPr>
          <a:xfrm>
            <a:off x="864095" y="3260930"/>
            <a:ext cx="60975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Kotel je určen na spalování dřevních pelet. Při procesu hoření vzniká teplo, které se primárně využívá pro ohřev cirkulačního média, které se začne při dané teplotě měnit v páru. Ta poté proudí do turbíny, kterou roztáčí a přes generátor je vytvářen elektrický proud. Následně se pára ochlazuje a vzniklé teplo putuje potrubím do akumulačních nádrží v jednotlivých budovách, kde se zachytává a ukládá pro potřebu vytápění každé budovy zvlášť.</a:t>
            </a:r>
            <a:endParaRPr lang="cs-CZ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49BE0B94-C0D0-8925-FC15-5F9271E50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>
            <a:extLst>
              <a:ext uri="{FF2B5EF4-FFF2-40B4-BE49-F238E27FC236}">
                <a16:creationId xmlns:a16="http://schemas.microsoft.com/office/drawing/2014/main" id="{44FA50C6-3C7D-9697-9E39-669309397FC5}"/>
              </a:ext>
            </a:extLst>
          </p:cNvPr>
          <p:cNvSpPr txBox="1"/>
          <p:nvPr/>
        </p:nvSpPr>
        <p:spPr>
          <a:xfrm>
            <a:off x="864097" y="758365"/>
            <a:ext cx="9932857" cy="65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cs-CZ" sz="36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Kogenerační kotel </a:t>
            </a:r>
            <a:r>
              <a:rPr lang="cs-CZ" sz="3600" b="1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</a:t>
            </a:r>
            <a:endParaRPr lang="cs-CZ" sz="3600" b="1" i="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Google Shape;91;p6">
            <a:extLst>
              <a:ext uri="{FF2B5EF4-FFF2-40B4-BE49-F238E27FC236}">
                <a16:creationId xmlns:a16="http://schemas.microsoft.com/office/drawing/2014/main" id="{5A4119CA-6411-461E-D99A-DF32545A0B12}"/>
              </a:ext>
            </a:extLst>
          </p:cNvPr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TOTAL</a:t>
            </a:r>
            <a:endParaRPr/>
          </a:p>
        </p:txBody>
      </p:sp>
      <p:sp>
        <p:nvSpPr>
          <p:cNvPr id="92" name="Google Shape;92;p6">
            <a:extLst>
              <a:ext uri="{FF2B5EF4-FFF2-40B4-BE49-F238E27FC236}">
                <a16:creationId xmlns:a16="http://schemas.microsoft.com/office/drawing/2014/main" id="{1CFCEF43-31B3-E644-2264-2BF9B507E42A}"/>
              </a:ext>
            </a:extLst>
          </p:cNvPr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8C6B95C7-A8A3-8FAA-70A5-60E39DC49748}"/>
              </a:ext>
            </a:extLst>
          </p:cNvPr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>
            <a:extLst>
              <a:ext uri="{FF2B5EF4-FFF2-40B4-BE49-F238E27FC236}">
                <a16:creationId xmlns:a16="http://schemas.microsoft.com/office/drawing/2014/main" id="{6660622F-1000-45CA-AA36-E2287DC5E1F1}"/>
              </a:ext>
            </a:extLst>
          </p:cNvPr>
          <p:cNvSpPr/>
          <p:nvPr/>
        </p:nvSpPr>
        <p:spPr>
          <a:xfrm>
            <a:off x="864095" y="1575877"/>
            <a:ext cx="1104643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Cílem projektu, jehož partnerem je ČVUT v Praze, jsou energetické úspory a také zajištění  energetické soběstačnosti obecních budov. V rámci výstavby byl vybudován topný systému s kogeneračním kotlem </a:t>
            </a:r>
            <a:r>
              <a:rPr lang="cs-CZ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</a:t>
            </a:r>
            <a:r>
              <a:rPr lang="cs-CZ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 pelety, který bude teplem a elektřinou zásobovat budovy obecního úřadu, prodejny potravin a požární zbrojnice. V rámci projektu byly na střechu prodejny rovněž instalovány fotovoltaické články o výkonu 10 KW.</a:t>
            </a:r>
            <a:endParaRPr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95" name="Google Shape;95;p6" descr="Univerzitní centrum energeticky efektivních budov ČVUT v Praze (Vysoká  škola, univerzita) • Mapy.cz">
            <a:extLst>
              <a:ext uri="{FF2B5EF4-FFF2-40B4-BE49-F238E27FC236}">
                <a16:creationId xmlns:a16="http://schemas.microsoft.com/office/drawing/2014/main" id="{3BB41B63-8140-6191-B4DD-38E76840DA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3660" y="3631418"/>
            <a:ext cx="4652911" cy="17886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17B7CF6-3FCA-5586-D966-038DB4602350}"/>
              </a:ext>
            </a:extLst>
          </p:cNvPr>
          <p:cNvSpPr txBox="1"/>
          <p:nvPr/>
        </p:nvSpPr>
        <p:spPr>
          <a:xfrm>
            <a:off x="864095" y="3260930"/>
            <a:ext cx="60975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Kotel je určen na spalování dřevních pelet. Při procesu hoření vzniká teplo, které se primárně využívá pro ohřev cirkulačního média, které se začne při dané teplotě měnit v páru. Ta poté proudí do turbíny, kterou roztáčí a přes generátor je vytvářen elektrický proud. Následně se pára ochlazuje a vzniklé teplo putuje potrubím do akumulačních nádrží v jednotlivých budovách, kde se zachytává a ukládá pro potřebu vytápění každé budovy zvlášť.</a:t>
            </a:r>
            <a:endParaRPr lang="cs-CZ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1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/>
          <p:nvPr/>
        </p:nvSpPr>
        <p:spPr>
          <a:xfrm>
            <a:off x="864097" y="758365"/>
            <a:ext cx="10429622" cy="65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cs-CZ" sz="3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Doprava reagující na poptávku (DDRT)</a:t>
            </a:r>
            <a:endParaRPr sz="48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7"/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TOTAL</a:t>
            </a: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801896" y="2018452"/>
            <a:ext cx="58884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 Říčanech funguje sdílená doprava CITYA - neboli rodinná MHD. Tam, kde to není možné, nahrazuje </a:t>
            </a:r>
            <a:r>
              <a:rPr lang="cs-CZ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Citya</a:t>
            </a:r>
            <a:r>
              <a:rPr lang="cs-CZ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veřejnou dopravu dodávkami.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cs-CZ"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Vozidlo zastavuje vždy v blízkosti místa, kde si zákazník jízdu objednal. Pro využití služby je k dispozici aplikace, která umožňuje naplánovat si cestu předem.</a:t>
            </a: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6" name="Google Shape;106;p7" descr="Busport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2816" y="1617461"/>
            <a:ext cx="4793273" cy="285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>
          <a:extLst>
            <a:ext uri="{FF2B5EF4-FFF2-40B4-BE49-F238E27FC236}">
              <a16:creationId xmlns:a16="http://schemas.microsoft.com/office/drawing/2014/main" id="{6B4FB855-1896-8D39-75D2-0527ADB2E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">
            <a:extLst>
              <a:ext uri="{FF2B5EF4-FFF2-40B4-BE49-F238E27FC236}">
                <a16:creationId xmlns:a16="http://schemas.microsoft.com/office/drawing/2014/main" id="{6A811EAF-624E-CDBD-DE41-1540B753BC35}"/>
              </a:ext>
            </a:extLst>
          </p:cNvPr>
          <p:cNvSpPr txBox="1"/>
          <p:nvPr/>
        </p:nvSpPr>
        <p:spPr>
          <a:xfrm>
            <a:off x="864097" y="758365"/>
            <a:ext cx="9840538" cy="65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cs-CZ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Příklady z… </a:t>
            </a:r>
            <a:endParaRPr lang="cs-CZ" sz="3600" b="1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42" name="Google Shape;42;p2">
            <a:extLst>
              <a:ext uri="{FF2B5EF4-FFF2-40B4-BE49-F238E27FC236}">
                <a16:creationId xmlns:a16="http://schemas.microsoft.com/office/drawing/2014/main" id="{08E4EFF3-07FA-C339-9A71-4E0F8C0F3969}"/>
              </a:ext>
            </a:extLst>
          </p:cNvPr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TOTAL</a:t>
            </a:r>
            <a:endParaRPr/>
          </a:p>
        </p:txBody>
      </p:sp>
      <p:sp>
        <p:nvSpPr>
          <p:cNvPr id="43" name="Google Shape;43;p2">
            <a:extLst>
              <a:ext uri="{FF2B5EF4-FFF2-40B4-BE49-F238E27FC236}">
                <a16:creationId xmlns:a16="http://schemas.microsoft.com/office/drawing/2014/main" id="{97837B87-F8E7-60C1-8ECB-2486BC1A4195}"/>
              </a:ext>
            </a:extLst>
          </p:cNvPr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>
            <a:extLst>
              <a:ext uri="{FF2B5EF4-FFF2-40B4-BE49-F238E27FC236}">
                <a16:creationId xmlns:a16="http://schemas.microsoft.com/office/drawing/2014/main" id="{489AFDF7-E8CF-72B6-204F-D695F5425FB7}"/>
              </a:ext>
            </a:extLst>
          </p:cNvPr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rázek 3" descr="Obsah obrázku text, mapa, atlas&#10;&#10;Popis byl vytvořen automaticky">
            <a:extLst>
              <a:ext uri="{FF2B5EF4-FFF2-40B4-BE49-F238E27FC236}">
                <a16:creationId xmlns:a16="http://schemas.microsoft.com/office/drawing/2014/main" id="{8EFB682B-4670-004D-0637-1C20E6895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251" y="1122933"/>
            <a:ext cx="5822643" cy="488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2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F2E5CD8-3ABD-F205-C3F6-DE0F93FA2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0360"/>
            <a:ext cx="10515600" cy="4566603"/>
          </a:xfrm>
        </p:spPr>
        <p:txBody>
          <a:bodyPr>
            <a:normAutofit lnSpcReduction="10000"/>
          </a:bodyPr>
          <a:lstStyle/>
          <a:p>
            <a:pPr marL="50800" indent="0">
              <a:lnSpc>
                <a:spcPct val="120000"/>
              </a:lnSpc>
              <a:buNone/>
            </a:pPr>
            <a:r>
              <a:rPr lang="cs-CZ" sz="1600" b="0" dirty="0"/>
              <a:t>Město </a:t>
            </a:r>
            <a:r>
              <a:rPr lang="cs-CZ" sz="1600" b="0" dirty="0" err="1"/>
              <a:t>Bullas</a:t>
            </a:r>
            <a:r>
              <a:rPr lang="cs-CZ" sz="1600" b="0" dirty="0"/>
              <a:t> má energetickou banku, která pomáhá rodinám trpícím energetickou chudobou. </a:t>
            </a:r>
          </a:p>
          <a:p>
            <a:pPr marL="50800" indent="0">
              <a:lnSpc>
                <a:spcPct val="120000"/>
              </a:lnSpc>
              <a:buNone/>
            </a:pPr>
            <a:r>
              <a:rPr lang="cs-CZ" sz="1600" b="0" dirty="0"/>
              <a:t>Projekt 13: Obytná čtvrť </a:t>
            </a:r>
            <a:r>
              <a:rPr lang="cs-CZ" sz="1600" b="0" dirty="0" err="1"/>
              <a:t>Joven</a:t>
            </a:r>
            <a:r>
              <a:rPr lang="cs-CZ" sz="1600" b="0" dirty="0"/>
              <a:t> Futura v </a:t>
            </a:r>
            <a:r>
              <a:rPr lang="cs-CZ" sz="1600" b="0" dirty="0" err="1"/>
              <a:t>Espinardu</a:t>
            </a:r>
            <a:r>
              <a:rPr lang="cs-CZ" sz="1600" b="0" dirty="0"/>
              <a:t> (MURCIA) bude místem pilotního projektu městské rady </a:t>
            </a:r>
            <a:r>
              <a:rPr lang="cs-CZ" sz="1600" b="0" dirty="0" err="1"/>
              <a:t>Murcie</a:t>
            </a:r>
            <a:r>
              <a:rPr lang="cs-CZ" sz="1600" b="0" dirty="0"/>
              <a:t> financovaného z fondů Evropské unie.</a:t>
            </a:r>
          </a:p>
          <a:p>
            <a:pPr marL="50800" indent="0">
              <a:lnSpc>
                <a:spcPct val="120000"/>
              </a:lnSpc>
              <a:buNone/>
            </a:pPr>
            <a:r>
              <a:rPr lang="cs-CZ" sz="1600" b="0" dirty="0"/>
              <a:t>V oblasti, která je převážně zemědělská, s demografickými problémy, nezaměstnaností a velmi malým počtem zemědělsko-potravinářských odvětví, má toto energetické společenství 4 zařízení kolektivní </a:t>
            </a:r>
            <a:r>
              <a:rPr lang="cs-CZ" sz="1600" b="0" dirty="0" err="1"/>
              <a:t>autospotřeby</a:t>
            </a:r>
            <a:r>
              <a:rPr lang="cs-CZ" sz="1600" b="0" dirty="0"/>
              <a:t> v obecních budovách ve strategických oblastech, aby pokrylo celou obec. Město má solidární energetickou banku s cílem využívat elektrickou energii jako veřejnou službu pro zranitelné skupiny obyvatelstva . Energetické poukázky dosud využilo 90 rodin, které tak čelí energetické chudobě. Projekt byl zahájen v roce 2017 po kladném hlasování občanů v procesu participativního rozpočtu a je součástí obecního plánu adaptace na změnu klimatu. CER je tvořen partnerstvím veřejných a soukromých společností a občanských sdružení a jeho energie je o 10 % levnější než energie konvenční. Uživatelé z CER se podílejí na projektu HE </a:t>
            </a:r>
            <a:r>
              <a:rPr lang="cs-CZ" sz="1600" b="0" dirty="0" err="1"/>
              <a:t>FlexCHESS</a:t>
            </a:r>
            <a:r>
              <a:rPr lang="cs-CZ" sz="1600" b="0" dirty="0"/>
              <a:t>, jehož cílem je zlepšit skladování energie s využitím flexibilních a hybridních skladovacích systémů, aby se podpořilo zavádění obnovitelných zdrojů energie a usnadnila jejich integrace s inteligentními sítěmi.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75637A8-4A46-043C-76FB-ACC8EA4F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Energetická banka CER</a:t>
            </a:r>
          </a:p>
        </p:txBody>
      </p:sp>
    </p:spTree>
    <p:extLst>
      <p:ext uri="{BB962C8B-B14F-4D97-AF65-F5344CB8AC3E}">
        <p14:creationId xmlns:p14="http://schemas.microsoft.com/office/powerpoint/2010/main" val="143841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8D1A667-3F1C-8E20-B2B9-A1918614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860405" cy="4351338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cs-CZ" sz="1800" b="0" dirty="0"/>
              <a:t>Projekt realizovaný s obcemi v zelené komunitě "</a:t>
            </a:r>
            <a:r>
              <a:rPr lang="cs-CZ" sz="1800" b="0" dirty="0" err="1"/>
              <a:t>Costa</a:t>
            </a:r>
            <a:r>
              <a:rPr lang="cs-CZ" sz="1800" b="0" dirty="0"/>
              <a:t> </a:t>
            </a:r>
            <a:r>
              <a:rPr lang="cs-CZ" sz="1800" b="0" dirty="0" err="1"/>
              <a:t>degli</a:t>
            </a:r>
            <a:r>
              <a:rPr lang="cs-CZ" sz="1800" b="0" dirty="0"/>
              <a:t> </a:t>
            </a:r>
            <a:r>
              <a:rPr lang="cs-CZ" sz="1800" b="0" dirty="0" err="1"/>
              <a:t>Etruschi</a:t>
            </a:r>
            <a:r>
              <a:rPr lang="cs-CZ" sz="1800" b="0" dirty="0"/>
              <a:t>" týkající se metodik průzkumu a monitorování, včetně strategického sběru dat o spotřebě energie funkčních pro budoucí sdílené systémy pro spotřebitele.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12FD268-ECB3-97D3-B763-2E6626F4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mobility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57743C5-0F9F-01B9-3F8C-C34E3D021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80" y="2801620"/>
            <a:ext cx="23812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8C63AE18-DF1C-62FC-64CB-7DC685F78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830" y="2792095"/>
            <a:ext cx="23907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7D7C515-929F-2FB4-D16E-C7DE89FD00B4}"/>
              </a:ext>
            </a:extLst>
          </p:cNvPr>
          <p:cNvSpPr txBox="1"/>
          <p:nvPr/>
        </p:nvSpPr>
        <p:spPr>
          <a:xfrm>
            <a:off x="838198" y="2892485"/>
            <a:ext cx="58597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Ověřování skutečných změn ke snížení emisí pomocí systémů měření a regulace. Instalace měřidel pro měření provozu jízdních kol a osob (měřidla umístěná na cyklostezkách). Měření délky a povrchu cyklistických pruhů. Měření odvodnění vozovky, zda se v cyklistických pruzích hromadí voda (porovnání nové plochy s vyměněnými asfaltovými plochami).</a:t>
            </a:r>
          </a:p>
        </p:txBody>
      </p:sp>
    </p:spTree>
    <p:extLst>
      <p:ext uri="{BB962C8B-B14F-4D97-AF65-F5344CB8AC3E}">
        <p14:creationId xmlns:p14="http://schemas.microsoft.com/office/powerpoint/2010/main" val="231544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47607CA-575B-659E-23DA-F3DDE55BD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35761"/>
            <a:ext cx="11252200" cy="1325564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cs-CZ" sz="1800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obce v regionu </a:t>
            </a:r>
            <a:r>
              <a:rPr lang="cs-CZ" sz="1800" b="0" i="0" dirty="0" err="1">
                <a:solidFill>
                  <a:srgbClr val="1F1F1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Murcia</a:t>
            </a:r>
            <a:r>
              <a:rPr lang="cs-CZ" sz="1800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zapojily do unikátního projektu šetření energie, v jedné obci k němu přistoupilo dokonce 20 škol, kdy se sami žáci se stávají energetickými strážci. Na začátku se stanoví se výchozí stav spotřeby a ušetřené úspory se reinvestují zpět do školy. Toto chování je pak díky dětem přenášeno i do jejich rodin.</a:t>
            </a:r>
            <a:endParaRPr lang="cs-CZ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5A725C1-EDBF-02B1-F151-AC04180F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</a:t>
            </a:r>
            <a:r>
              <a:rPr lang="cs-CZ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</a:t>
            </a:r>
            <a:r>
              <a:rPr lang="cs-CZ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saves</a:t>
            </a:r>
            <a:r>
              <a:rPr lang="cs-CZ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</a:t>
            </a:r>
            <a:endParaRPr lang="cs-CZ" sz="6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EBFBCF-8539-746F-FCA8-62B07C80F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17" y="2997200"/>
            <a:ext cx="5860026" cy="237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5FE52C7-5965-56D4-A6D4-CEB339176670}"/>
              </a:ext>
            </a:extLst>
          </p:cNvPr>
          <p:cNvSpPr txBox="1"/>
          <p:nvPr/>
        </p:nvSpPr>
        <p:spPr>
          <a:xfrm>
            <a:off x="838200" y="2997200"/>
            <a:ext cx="56337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každé škole je vytvořen výbor za účasti zástupců studentů. Probíhá školení o úsporách energie a vody, jejich dopadu na životní prostředí, analyzuje se spotřeba v centru a nastavují se strategie ke snížení spotřeby, sledují se provedená zlepšení. </a:t>
            </a:r>
          </a:p>
          <a:p>
            <a:endParaRPr lang="cs-CZ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7CC5C9-79AB-D4A4-85B2-D88F4E45DEA5}"/>
              </a:ext>
            </a:extLst>
          </p:cNvPr>
          <p:cNvSpPr txBox="1"/>
          <p:nvPr/>
        </p:nvSpPr>
        <p:spPr>
          <a:xfrm>
            <a:off x="838200" y="5064400"/>
            <a:ext cx="7330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inspirovaný v evropské iniciativě oceňuje iniciativu a motivaci škol, které se do něj zapojily, přičemž obec investuje 50 % získaných úspor do instalací a zařízení na zlepšení energetické účinnosti a druhých 50 % do environmentálního vzdělávání.</a:t>
            </a:r>
          </a:p>
        </p:txBody>
      </p:sp>
    </p:spTree>
    <p:extLst>
      <p:ext uri="{BB962C8B-B14F-4D97-AF65-F5344CB8AC3E}">
        <p14:creationId xmlns:p14="http://schemas.microsoft.com/office/powerpoint/2010/main" val="1845108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C3625E9-AE24-2EB6-D23F-55CB05F29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0800" indent="0">
              <a:buNone/>
            </a:pPr>
            <a:r>
              <a:rPr lang="cs-CZ" sz="1800" b="0" dirty="0"/>
              <a:t>Město Ostende chce zatraktivnit "aktivní způsoby cestování". </a:t>
            </a:r>
          </a:p>
          <a:p>
            <a:pPr marL="50800" indent="0">
              <a:buNone/>
            </a:pPr>
            <a:endParaRPr lang="cs-CZ" sz="1800" b="0" dirty="0"/>
          </a:p>
          <a:p>
            <a:r>
              <a:rPr lang="cs-CZ" sz="1800" b="0" dirty="0"/>
              <a:t>Rozdělení vnitřního města na komory mobility </a:t>
            </a:r>
          </a:p>
          <a:p>
            <a:pPr lvl="1"/>
            <a:r>
              <a:rPr lang="cs-CZ" sz="1400" dirty="0"/>
              <a:t>Cílem je </a:t>
            </a:r>
            <a:r>
              <a:rPr lang="cs-CZ" sz="1400" b="0" dirty="0"/>
              <a:t>demotivovat motoristy k jízdě do centra města.</a:t>
            </a:r>
          </a:p>
          <a:p>
            <a:r>
              <a:rPr lang="cs-CZ" sz="1800" b="0" dirty="0"/>
              <a:t>Zavedení zóny pro cyklisty v centru města.</a:t>
            </a:r>
          </a:p>
          <a:p>
            <a:pPr lvl="1"/>
            <a:r>
              <a:rPr lang="cs-CZ" sz="1400" b="0" dirty="0"/>
              <a:t>Úprava kategorizace silnic</a:t>
            </a:r>
          </a:p>
          <a:p>
            <a:pPr lvl="1"/>
            <a:r>
              <a:rPr lang="cs-CZ" sz="1400" b="0" dirty="0"/>
              <a:t>Auta nesmějí předjíždět cyklisty "30 je maximum„</a:t>
            </a:r>
          </a:p>
          <a:p>
            <a:r>
              <a:rPr lang="cs-CZ" sz="1800" b="0" dirty="0"/>
              <a:t>Maximální povolená rychlost do 30 km/h ve všech obytných zónách Ostende.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BB7C1F4-49A2-4939-4BAA-6B2AAEAD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Zatraktivnění</a:t>
            </a:r>
            <a:r>
              <a:rPr lang="en-US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u="none" strike="noStrike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aktivních</a:t>
            </a:r>
            <a:r>
              <a:rPr lang="en-US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u="none" strike="noStrike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způsobů</a:t>
            </a:r>
            <a:r>
              <a:rPr lang="en-US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u="none" strike="noStrike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dopravy</a:t>
            </a:r>
            <a:r>
              <a:rPr lang="en-US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u="none" strike="noStrike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  <a:r>
              <a:rPr lang="en-US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u="none" strike="noStrike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městě</a:t>
            </a:r>
            <a:r>
              <a:rPr lang="en-US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u="none" strike="noStrike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ostend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876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3B27598-9BFA-372F-89CE-0DD01188F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C141424-1E34-88D4-1C4A-F54B2D9A8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Zatraktivnění</a:t>
            </a:r>
            <a:r>
              <a:rPr lang="en-US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u="none" strike="noStrike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aktivních</a:t>
            </a:r>
            <a:r>
              <a:rPr lang="en-US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u="none" strike="noStrike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způsobů</a:t>
            </a:r>
            <a:r>
              <a:rPr lang="en-US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u="none" strike="noStrike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dopravy</a:t>
            </a:r>
            <a:r>
              <a:rPr lang="en-US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u="none" strike="noStrike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  <a:r>
              <a:rPr lang="en-US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u="none" strike="noStrike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městě</a:t>
            </a:r>
            <a:r>
              <a:rPr lang="en-US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u="none" strike="noStrike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ostend</a:t>
            </a:r>
            <a:endParaRPr lang="cs-CZ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98" name="Picture 2" descr="De drie fietszones bevinden zich in het oude stadscentrum, de zone rond het Leopoldpark en de zone rond het stadhuis. ">
            <a:extLst>
              <a:ext uri="{FF2B5EF4-FFF2-40B4-BE49-F238E27FC236}">
                <a16:creationId xmlns:a16="http://schemas.microsoft.com/office/drawing/2014/main" id="{7AC8023A-28F1-67ED-82E8-FC3B5D67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45" y="1818710"/>
            <a:ext cx="6121230" cy="438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6916E21A-82B0-AF61-449D-B95469DE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308157" cy="411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0F0FE23-D2B5-8C4D-425E-800CBE952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995" y="1697603"/>
            <a:ext cx="2954660" cy="443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72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>
          <a:extLst>
            <a:ext uri="{FF2B5EF4-FFF2-40B4-BE49-F238E27FC236}">
              <a16:creationId xmlns:a16="http://schemas.microsoft.com/office/drawing/2014/main" id="{0815B476-0981-FA47-660C-5050AFE10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">
            <a:extLst>
              <a:ext uri="{FF2B5EF4-FFF2-40B4-BE49-F238E27FC236}">
                <a16:creationId xmlns:a16="http://schemas.microsoft.com/office/drawing/2014/main" id="{C6D2BEBE-AB7D-BB9F-D24C-D68352B3CBEE}"/>
              </a:ext>
            </a:extLst>
          </p:cNvPr>
          <p:cNvSpPr txBox="1"/>
          <p:nvPr/>
        </p:nvSpPr>
        <p:spPr>
          <a:xfrm>
            <a:off x="864097" y="758365"/>
            <a:ext cx="9840538" cy="65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cs-CZ" sz="3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 je to dobrá praxe?</a:t>
            </a:r>
            <a:endParaRPr sz="36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" name="Google Shape;43;p2">
            <a:extLst>
              <a:ext uri="{FF2B5EF4-FFF2-40B4-BE49-F238E27FC236}">
                <a16:creationId xmlns:a16="http://schemas.microsoft.com/office/drawing/2014/main" id="{2791CB49-3D2E-8DFD-09E9-C3DDCC82BBAF}"/>
              </a:ext>
            </a:extLst>
          </p:cNvPr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>
            <a:extLst>
              <a:ext uri="{FF2B5EF4-FFF2-40B4-BE49-F238E27FC236}">
                <a16:creationId xmlns:a16="http://schemas.microsoft.com/office/drawing/2014/main" id="{FD372CF3-37EB-7026-BCE9-662C18CC5044}"/>
              </a:ext>
            </a:extLst>
          </p:cNvPr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997E0855-34EB-FED3-5CF1-4AC8A2218BBB}"/>
              </a:ext>
            </a:extLst>
          </p:cNvPr>
          <p:cNvSpPr/>
          <p:nvPr/>
        </p:nvSpPr>
        <p:spPr>
          <a:xfrm>
            <a:off x="1329612" y="1797016"/>
            <a:ext cx="9375023" cy="14540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4D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</a:t>
            </a:r>
            <a:r>
              <a:rPr lang="cs-CZ" sz="2400" b="0" i="0" dirty="0">
                <a:solidFill>
                  <a:srgbClr val="4D515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činnější (méně úsilí) a efektivnější (dobré výsledky) cesty k vytčenému cíli, založené na opakovatelných postupech, které se mohou osvědčit i jinde a které může aplikovat větší počet lidí.</a:t>
            </a:r>
            <a:endParaRPr lang="cs-CZ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55EA70A4-27B4-366A-2B45-EA6D3433CDD8}"/>
              </a:ext>
            </a:extLst>
          </p:cNvPr>
          <p:cNvSpPr/>
          <p:nvPr/>
        </p:nvSpPr>
        <p:spPr>
          <a:xfrm>
            <a:off x="1234427" y="4409239"/>
            <a:ext cx="1732600" cy="169039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Metodologie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EE194F5D-4237-96EB-AC2F-AE445B6AD7AD}"/>
              </a:ext>
            </a:extLst>
          </p:cNvPr>
          <p:cNvSpPr/>
          <p:nvPr/>
        </p:nvSpPr>
        <p:spPr>
          <a:xfrm>
            <a:off x="3576736" y="3606925"/>
            <a:ext cx="1732600" cy="169039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Proces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FD761062-A762-9818-7C64-563492109723}"/>
              </a:ext>
            </a:extLst>
          </p:cNvPr>
          <p:cNvSpPr/>
          <p:nvPr/>
        </p:nvSpPr>
        <p:spPr>
          <a:xfrm>
            <a:off x="6338921" y="4600516"/>
            <a:ext cx="1732600" cy="169039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Metoda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ECFEDCAA-9167-7E3F-D735-6C2B70F07B61}"/>
              </a:ext>
            </a:extLst>
          </p:cNvPr>
          <p:cNvSpPr/>
          <p:nvPr/>
        </p:nvSpPr>
        <p:spPr>
          <a:xfrm>
            <a:off x="8681230" y="3997913"/>
            <a:ext cx="1732600" cy="169039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Technika</a:t>
            </a:r>
          </a:p>
        </p:txBody>
      </p:sp>
    </p:spTree>
    <p:extLst>
      <p:ext uri="{BB962C8B-B14F-4D97-AF65-F5344CB8AC3E}">
        <p14:creationId xmlns:p14="http://schemas.microsoft.com/office/powerpoint/2010/main" val="76944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F1C0E3B-2777-00D7-8508-032BC5FED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7854387" cy="4351338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cs-CZ" sz="1800" b="0" dirty="0"/>
              <a:t>Městská auta v </a:t>
            </a:r>
            <a:r>
              <a:rPr lang="cs-CZ" sz="1800" b="0" dirty="0" err="1"/>
              <a:t>Jyväskylä</a:t>
            </a:r>
            <a:r>
              <a:rPr lang="cs-CZ" sz="1800" b="0" dirty="0"/>
              <a:t>, která používají zaměstnanci během pracovní doby jsou nabízena občanům prostřednictvím aplikace pro sdílení automobilů během večer a o víkendech</a:t>
            </a:r>
          </a:p>
          <a:p>
            <a:pPr marL="50800" indent="0">
              <a:buNone/>
            </a:pPr>
            <a:endParaRPr lang="cs-CZ" sz="1800" b="0" dirty="0"/>
          </a:p>
          <a:p>
            <a:pPr marL="50800" indent="0">
              <a:buNone/>
            </a:pPr>
            <a:r>
              <a:rPr lang="cs-CZ" sz="1800" b="0" dirty="0"/>
              <a:t>Auta jsou elektronická a stojí přibližně 8 €/hod.</a:t>
            </a:r>
          </a:p>
          <a:p>
            <a:pPr marL="50800" indent="0">
              <a:buNone/>
            </a:pPr>
            <a:endParaRPr lang="cs-CZ" sz="1800" b="0" dirty="0"/>
          </a:p>
          <a:p>
            <a:pPr marL="50800" indent="0">
              <a:buNone/>
            </a:pPr>
            <a:r>
              <a:rPr lang="cs-CZ" sz="1800" b="0" dirty="0"/>
              <a:t>Parkují převážně do města centra a snižují potřebu lidem žijícím v centru vlastnit auto. </a:t>
            </a:r>
          </a:p>
          <a:p>
            <a:pPr marL="50800" indent="0">
              <a:buNone/>
            </a:pPr>
            <a:endParaRPr lang="cs-CZ" sz="1800" b="0" dirty="0"/>
          </a:p>
          <a:p>
            <a:pPr marL="50800" indent="0">
              <a:buNone/>
            </a:pPr>
            <a:r>
              <a:rPr lang="cs-CZ" sz="1800" b="0" dirty="0"/>
              <a:t>Místní společnost zabývající se ubytováním studentů nabízí sdílené vozy pro své studentům prostřednictvím stejného služby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34A19B8-6715-7155-5C7C-F1874686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Sdílení automobilů ve městě </a:t>
            </a:r>
            <a:r>
              <a:rPr lang="cs-CZ" sz="3600" dirty="0" err="1"/>
              <a:t>Jyväskylä</a:t>
            </a:r>
            <a:endParaRPr lang="cs-CZ" dirty="0"/>
          </a:p>
        </p:txBody>
      </p:sp>
      <p:pic>
        <p:nvPicPr>
          <p:cNvPr id="5122" name="Picture 2" descr="Yhteiskäyttöauto Jyväskylä - Omago">
            <a:extLst>
              <a:ext uri="{FF2B5EF4-FFF2-40B4-BE49-F238E27FC236}">
                <a16:creationId xmlns:a16="http://schemas.microsoft.com/office/drawing/2014/main" id="{A3DD6FCC-4EE0-28FD-DD50-94F3C9E18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66" y="1283826"/>
            <a:ext cx="5030164" cy="503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45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5F971E9-CA50-B8F5-6ACF-7348FEE4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udržitelné městské mobility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8BFBDE0-3B6B-90F4-8345-047A34071600}"/>
              </a:ext>
            </a:extLst>
          </p:cNvPr>
          <p:cNvSpPr txBox="1"/>
          <p:nvPr/>
        </p:nvSpPr>
        <p:spPr>
          <a:xfrm>
            <a:off x="753110" y="1874728"/>
            <a:ext cx="1084961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Murcia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plán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udržitelné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městské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mobility (PMUS),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jehož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cílem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podporovat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ekologickou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udržitelnou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mobilitu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městském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prostředí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Práce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oblasti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mobility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spočívaly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uvolnění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prostoru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osobní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vozidla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aby se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vytvořil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prostor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autobusy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cyklistické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pruhy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rozšíření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chodníků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také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výsadbě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stromů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cs-CZ" sz="1800" b="0" i="0" u="none" strike="noStrike" dirty="0">
              <a:solidFill>
                <a:srgbClr val="20212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cs-CZ" sz="1800" dirty="0">
              <a:solidFill>
                <a:srgbClr val="20212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Kromě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toho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byly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zřízeny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rychlé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autobusy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(RTB) s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elektrickým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plynovým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vedením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cs-CZ" sz="1800" b="0" i="0" u="none" strike="noStrike" dirty="0">
              <a:solidFill>
                <a:srgbClr val="20212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cs-CZ" sz="1800" dirty="0">
              <a:solidFill>
                <a:srgbClr val="20212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Hlavní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cíle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opatření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týkají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těchto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oblastí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endParaRPr lang="cs-CZ" sz="1800" b="0" i="0" u="none" strike="noStrike" dirty="0">
              <a:solidFill>
                <a:srgbClr val="20212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Veřejná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doprava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cs-CZ" sz="1800" b="0" i="0" u="none" strike="noStrike" dirty="0">
              <a:solidFill>
                <a:srgbClr val="20212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Chodci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cyklisté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cs-CZ" sz="1800" b="0" i="0" u="none" strike="noStrike" dirty="0">
              <a:solidFill>
                <a:srgbClr val="20212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Doprava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silniční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provoz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cs-CZ" sz="1800" b="0" i="0" u="none" strike="noStrike" dirty="0">
              <a:solidFill>
                <a:srgbClr val="20212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Parkoviště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cs-CZ" sz="1800" b="0" i="0" u="none" strike="noStrike" dirty="0">
              <a:solidFill>
                <a:srgbClr val="20212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Distribuce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zboží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městech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cs-CZ" sz="1800" b="0" i="0" u="none" strike="noStrike" dirty="0">
              <a:solidFill>
                <a:srgbClr val="20212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Řízení</a:t>
            </a:r>
            <a:r>
              <a:rPr lang="en-US" sz="1800" b="0" i="0" u="none" strike="noStrike" dirty="0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mobility.</a:t>
            </a:r>
          </a:p>
        </p:txBody>
      </p:sp>
    </p:spTree>
    <p:extLst>
      <p:ext uri="{BB962C8B-B14F-4D97-AF65-F5344CB8AC3E}">
        <p14:creationId xmlns:p14="http://schemas.microsoft.com/office/powerpoint/2010/main" val="3600857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9D3C627-0531-561B-87BE-8D3B54FF50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08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Aktivity</a:t>
            </a:r>
            <a:endParaRPr lang="en-US" sz="1800" b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endParaRPr lang="cs-CZ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Zvýšení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počtu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pruhů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autobusy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/taxi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oproti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pruhům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osobní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vozidla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cs-CZ" sz="1800" b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Pruhy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 kola a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koloběžky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cs-CZ" sz="1800" b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Systém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půjčoven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jízdních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kol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cs-CZ" sz="1800" b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Kampaň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podporu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bezplatné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veřejné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dopravy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období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Vánoc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cs-CZ" sz="1800" b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Nákup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tramvají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elektrobusů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účelem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obnovy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vozového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parku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cs-CZ" sz="1800" b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</a:t>
            </a:r>
            <a:r>
              <a:rPr lang="cs-CZ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obecní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vyhláška 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mobilitě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cs-CZ" sz="1800" b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Financování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nové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generace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digitalizaci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veřejné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dopravě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cs-CZ" sz="1800" b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Technizovaná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doprava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získávání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reálném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čase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aby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bylo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možné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ji </a:t>
            </a:r>
            <a:r>
              <a:rPr lang="en-US" sz="18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optimalizovat</a:t>
            </a:r>
            <a:r>
              <a:rPr lang="en-US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cs-CZ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6203088-12E1-C876-D3E9-35385ABC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udržitelné městské mobility</a:t>
            </a:r>
          </a:p>
        </p:txBody>
      </p:sp>
    </p:spTree>
    <p:extLst>
      <p:ext uri="{BB962C8B-B14F-4D97-AF65-F5344CB8AC3E}">
        <p14:creationId xmlns:p14="http://schemas.microsoft.com/office/powerpoint/2010/main" val="2711372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F4FBB24-6A4C-B8AC-9E37-A3219BA10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Podrobné šetření a popis 21 vybraných příkladů dobré praxe (z 51 identifikovaných)</a:t>
            </a:r>
          </a:p>
          <a:p>
            <a:r>
              <a:rPr lang="cs-CZ" dirty="0"/>
              <a:t>Study </a:t>
            </a:r>
            <a:r>
              <a:rPr lang="cs-CZ" dirty="0" err="1"/>
              <a:t>visit‘s</a:t>
            </a:r>
            <a:r>
              <a:rPr lang="cs-CZ" dirty="0"/>
              <a:t> vybraných případů v IT, PT, LT, CZ, ESP, HUN</a:t>
            </a:r>
          </a:p>
          <a:p>
            <a:r>
              <a:rPr lang="cs-CZ" dirty="0"/>
              <a:t>Vytvoření strategie a případná implementace vybraných případů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E852172-5ED9-A91D-88D8-475645B1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právě probíhá?</a:t>
            </a:r>
          </a:p>
        </p:txBody>
      </p:sp>
    </p:spTree>
    <p:extLst>
      <p:ext uri="{BB962C8B-B14F-4D97-AF65-F5344CB8AC3E}">
        <p14:creationId xmlns:p14="http://schemas.microsoft.com/office/powerpoint/2010/main" val="4894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</a:pPr>
            <a:r>
              <a:rPr lang="cs-CZ"/>
              <a:t> </a:t>
            </a:r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subTitle" idx="1"/>
          </p:nvPr>
        </p:nvSpPr>
        <p:spPr>
          <a:xfrm>
            <a:off x="857771" y="2807060"/>
            <a:ext cx="5383651" cy="107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cs-CZ" sz="7200" b="1" dirty="0">
                <a:latin typeface="Open Sans"/>
                <a:ea typeface="Open Sans"/>
                <a:cs typeface="Open Sans"/>
                <a:sym typeface="Open Sans"/>
              </a:rPr>
              <a:t>Děkuji</a:t>
            </a:r>
            <a:endParaRPr dirty="0"/>
          </a:p>
        </p:txBody>
      </p:sp>
      <p:sp>
        <p:nvSpPr>
          <p:cNvPr id="113" name="Google Shape;113;p8"/>
          <p:cNvSpPr txBox="1"/>
          <p:nvPr/>
        </p:nvSpPr>
        <p:spPr>
          <a:xfrm>
            <a:off x="654571" y="5162324"/>
            <a:ext cx="5260710" cy="338554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www.interregeurope.eu/prmoter</a:t>
            </a:r>
            <a:endParaRPr sz="16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>
          <a:extLst>
            <a:ext uri="{FF2B5EF4-FFF2-40B4-BE49-F238E27FC236}">
              <a16:creationId xmlns:a16="http://schemas.microsoft.com/office/drawing/2014/main" id="{4A04ED1B-A3DE-E944-E7F6-1297341A7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">
            <a:extLst>
              <a:ext uri="{FF2B5EF4-FFF2-40B4-BE49-F238E27FC236}">
                <a16:creationId xmlns:a16="http://schemas.microsoft.com/office/drawing/2014/main" id="{B0EE90C6-FA2D-D898-8E28-79142A721B91}"/>
              </a:ext>
            </a:extLst>
          </p:cNvPr>
          <p:cNvSpPr txBox="1"/>
          <p:nvPr/>
        </p:nvSpPr>
        <p:spPr>
          <a:xfrm>
            <a:off x="864097" y="758365"/>
            <a:ext cx="9840538" cy="65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cs-CZ" sz="3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Proč a jak identifikujeme dobrou praxi?</a:t>
            </a:r>
            <a:endParaRPr sz="36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Google Shape;42;p2">
            <a:extLst>
              <a:ext uri="{FF2B5EF4-FFF2-40B4-BE49-F238E27FC236}">
                <a16:creationId xmlns:a16="http://schemas.microsoft.com/office/drawing/2014/main" id="{EF284342-F3AE-6B7D-28A1-97CCF1FB0E67}"/>
              </a:ext>
            </a:extLst>
          </p:cNvPr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TOTAL</a:t>
            </a:r>
            <a:endParaRPr/>
          </a:p>
        </p:txBody>
      </p:sp>
      <p:sp>
        <p:nvSpPr>
          <p:cNvPr id="43" name="Google Shape;43;p2">
            <a:extLst>
              <a:ext uri="{FF2B5EF4-FFF2-40B4-BE49-F238E27FC236}">
                <a16:creationId xmlns:a16="http://schemas.microsoft.com/office/drawing/2014/main" id="{B8E1F578-B020-19F6-5612-7B4DE1443888}"/>
              </a:ext>
            </a:extLst>
          </p:cNvPr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>
            <a:extLst>
              <a:ext uri="{FF2B5EF4-FFF2-40B4-BE49-F238E27FC236}">
                <a16:creationId xmlns:a16="http://schemas.microsoft.com/office/drawing/2014/main" id="{E1754AD2-F270-F588-8EE1-4469D2A1F485}"/>
              </a:ext>
            </a:extLst>
          </p:cNvPr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B8ED225C-2F25-899C-4199-37056FE33EC7}"/>
              </a:ext>
            </a:extLst>
          </p:cNvPr>
          <p:cNvSpPr/>
          <p:nvPr/>
        </p:nvSpPr>
        <p:spPr>
          <a:xfrm>
            <a:off x="1329612" y="1797016"/>
            <a:ext cx="9375023" cy="14540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rgbClr val="4D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GPs</a:t>
            </a:r>
            <a:r>
              <a:rPr lang="cs-CZ" sz="2400" dirty="0">
                <a:solidFill>
                  <a:srgbClr val="4D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jsou zdroje inspirace potřebného pro proces učení.</a:t>
            </a:r>
          </a:p>
          <a:p>
            <a:pPr algn="ctr"/>
            <a:r>
              <a:rPr lang="cs-CZ" sz="2400" dirty="0" err="1">
                <a:solidFill>
                  <a:srgbClr val="4D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GPs</a:t>
            </a:r>
            <a:r>
              <a:rPr lang="cs-CZ" sz="2400" dirty="0">
                <a:solidFill>
                  <a:srgbClr val="4D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odpovídají potřebám a zájmu organizací zapojeným do Promoter.</a:t>
            </a: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8BE8319A-A9DB-C147-B675-1EE2AAD6D15A}"/>
              </a:ext>
            </a:extLst>
          </p:cNvPr>
          <p:cNvSpPr/>
          <p:nvPr/>
        </p:nvSpPr>
        <p:spPr>
          <a:xfrm>
            <a:off x="1329612" y="3606925"/>
            <a:ext cx="9375023" cy="14540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GPs</a:t>
            </a: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jsou identifikovány, popsány a vyhodnoceny partnery s cílem vybrat ty nejvhodnější pro implementaci v našich městech.</a:t>
            </a:r>
          </a:p>
        </p:txBody>
      </p:sp>
    </p:spTree>
    <p:extLst>
      <p:ext uri="{BB962C8B-B14F-4D97-AF65-F5344CB8AC3E}">
        <p14:creationId xmlns:p14="http://schemas.microsoft.com/office/powerpoint/2010/main" val="44097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>
          <a:extLst>
            <a:ext uri="{FF2B5EF4-FFF2-40B4-BE49-F238E27FC236}">
              <a16:creationId xmlns:a16="http://schemas.microsoft.com/office/drawing/2014/main" id="{F822C4CC-0243-5CE1-904A-A5078F8E7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">
            <a:extLst>
              <a:ext uri="{FF2B5EF4-FFF2-40B4-BE49-F238E27FC236}">
                <a16:creationId xmlns:a16="http://schemas.microsoft.com/office/drawing/2014/main" id="{D0C2B529-ABE5-6AE8-FB1A-FDCB94065CDF}"/>
              </a:ext>
            </a:extLst>
          </p:cNvPr>
          <p:cNvSpPr txBox="1"/>
          <p:nvPr/>
        </p:nvSpPr>
        <p:spPr>
          <a:xfrm>
            <a:off x="864097" y="758365"/>
            <a:ext cx="9840538" cy="65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cs-CZ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Kritéria pro výběr </a:t>
            </a:r>
            <a:r>
              <a:rPr lang="cs-CZ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GPs</a:t>
            </a:r>
            <a:endParaRPr lang="cs-CZ" sz="3600" b="1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42" name="Google Shape;42;p2">
            <a:extLst>
              <a:ext uri="{FF2B5EF4-FFF2-40B4-BE49-F238E27FC236}">
                <a16:creationId xmlns:a16="http://schemas.microsoft.com/office/drawing/2014/main" id="{969F16AE-2FFC-A7E5-4631-D44B988CB21E}"/>
              </a:ext>
            </a:extLst>
          </p:cNvPr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TOTAL</a:t>
            </a:r>
            <a:endParaRPr/>
          </a:p>
        </p:txBody>
      </p:sp>
      <p:sp>
        <p:nvSpPr>
          <p:cNvPr id="43" name="Google Shape;43;p2">
            <a:extLst>
              <a:ext uri="{FF2B5EF4-FFF2-40B4-BE49-F238E27FC236}">
                <a16:creationId xmlns:a16="http://schemas.microsoft.com/office/drawing/2014/main" id="{BE1A2E52-FDD2-6316-C745-BAABE77E2A7C}"/>
              </a:ext>
            </a:extLst>
          </p:cNvPr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>
            <a:extLst>
              <a:ext uri="{FF2B5EF4-FFF2-40B4-BE49-F238E27FC236}">
                <a16:creationId xmlns:a16="http://schemas.microsoft.com/office/drawing/2014/main" id="{3EB0EBB8-4BAC-7609-A75D-2D8B97D5BDE6}"/>
              </a:ext>
            </a:extLst>
          </p:cNvPr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0731C84-8D1E-24D2-5150-52C6CE07AA0B}"/>
              </a:ext>
            </a:extLst>
          </p:cNvPr>
          <p:cNvSpPr txBox="1"/>
          <p:nvPr/>
        </p:nvSpPr>
        <p:spPr>
          <a:xfrm>
            <a:off x="864097" y="1790099"/>
            <a:ext cx="83625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Open Sans"/>
                <a:ea typeface="Open Sans"/>
                <a:cs typeface="Open Sans"/>
              </a:rPr>
              <a:t>Při plnění určitého úkolu:</a:t>
            </a:r>
          </a:p>
          <a:p>
            <a:pPr marL="400050" lvl="8" indent="-400050">
              <a:buFont typeface="Wingdings" panose="05000000000000000000" pitchFamily="2" charset="2"/>
              <a:buChar char="§"/>
            </a:pPr>
            <a:r>
              <a:rPr lang="cs-CZ" sz="2000" dirty="0">
                <a:latin typeface="Open Sans"/>
                <a:ea typeface="Open Sans"/>
                <a:cs typeface="Open Sans"/>
              </a:rPr>
              <a:t>efektivita (co nejmenší úsilí nebo zdroje)</a:t>
            </a:r>
          </a:p>
          <a:p>
            <a:pPr marL="400050" lvl="4" indent="-400050">
              <a:buFont typeface="Wingdings" panose="05000000000000000000" pitchFamily="2" charset="2"/>
              <a:buChar char="§"/>
            </a:pPr>
            <a:r>
              <a:rPr lang="cs-CZ" sz="2000" dirty="0">
                <a:latin typeface="Open Sans"/>
                <a:ea typeface="Open Sans"/>
                <a:cs typeface="Open Sans"/>
              </a:rPr>
              <a:t>účinnost (prokázané výsledky)</a:t>
            </a:r>
          </a:p>
          <a:p>
            <a:pPr marL="342900" lvl="2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Open Sans"/>
                <a:ea typeface="Open Sans"/>
                <a:cs typeface="Open Sans"/>
              </a:rPr>
              <a:t>Opakovatelné postupy - prověřené časem používání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Open Sans"/>
                <a:ea typeface="Open Sans"/>
                <a:cs typeface="Open Sans"/>
              </a:rPr>
              <a:t>Inovativní obsah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Open Sans"/>
                <a:ea typeface="Open Sans"/>
                <a:cs typeface="Open Sans"/>
              </a:rPr>
              <a:t>Udržitelnost</a:t>
            </a:r>
          </a:p>
        </p:txBody>
      </p:sp>
      <p:pic>
        <p:nvPicPr>
          <p:cNvPr id="9" name="Obrázek 8" descr="Obsah obrázku klipart, kreslené, design, ilustrace&#10;&#10;Popis byl vytvořen automaticky">
            <a:extLst>
              <a:ext uri="{FF2B5EF4-FFF2-40B4-BE49-F238E27FC236}">
                <a16:creationId xmlns:a16="http://schemas.microsoft.com/office/drawing/2014/main" id="{94A4E52A-BC60-9582-E01B-41ED4C8C9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859" y="935394"/>
            <a:ext cx="4017044" cy="498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1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>
          <a:extLst>
            <a:ext uri="{FF2B5EF4-FFF2-40B4-BE49-F238E27FC236}">
              <a16:creationId xmlns:a16="http://schemas.microsoft.com/office/drawing/2014/main" id="{9E4C0375-0904-F383-5156-39676DE72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">
            <a:extLst>
              <a:ext uri="{FF2B5EF4-FFF2-40B4-BE49-F238E27FC236}">
                <a16:creationId xmlns:a16="http://schemas.microsoft.com/office/drawing/2014/main" id="{4C17E588-C781-DC70-89AF-C83A5E03171D}"/>
              </a:ext>
            </a:extLst>
          </p:cNvPr>
          <p:cNvSpPr txBox="1"/>
          <p:nvPr/>
        </p:nvSpPr>
        <p:spPr>
          <a:xfrm>
            <a:off x="864097" y="758365"/>
            <a:ext cx="9840538" cy="65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cs-CZ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Příklady z… </a:t>
            </a:r>
            <a:endParaRPr lang="cs-CZ" sz="3600" b="1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42" name="Google Shape;42;p2">
            <a:extLst>
              <a:ext uri="{FF2B5EF4-FFF2-40B4-BE49-F238E27FC236}">
                <a16:creationId xmlns:a16="http://schemas.microsoft.com/office/drawing/2014/main" id="{656B463E-BBD7-9D0F-3A15-CE9F96ABAAAE}"/>
              </a:ext>
            </a:extLst>
          </p:cNvPr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TOTAL</a:t>
            </a:r>
            <a:endParaRPr/>
          </a:p>
        </p:txBody>
      </p:sp>
      <p:sp>
        <p:nvSpPr>
          <p:cNvPr id="43" name="Google Shape;43;p2">
            <a:extLst>
              <a:ext uri="{FF2B5EF4-FFF2-40B4-BE49-F238E27FC236}">
                <a16:creationId xmlns:a16="http://schemas.microsoft.com/office/drawing/2014/main" id="{A1E5593B-4F17-F734-858D-EC0ED81B54D9}"/>
              </a:ext>
            </a:extLst>
          </p:cNvPr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>
            <a:extLst>
              <a:ext uri="{FF2B5EF4-FFF2-40B4-BE49-F238E27FC236}">
                <a16:creationId xmlns:a16="http://schemas.microsoft.com/office/drawing/2014/main" id="{DC0463BD-543A-2AE2-85F7-F3A639B8B4A2}"/>
              </a:ext>
            </a:extLst>
          </p:cNvPr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 descr="Obsah obrázku mapa, diagram&#10;&#10;Popis byl vytvořen automaticky">
            <a:extLst>
              <a:ext uri="{FF2B5EF4-FFF2-40B4-BE49-F238E27FC236}">
                <a16:creationId xmlns:a16="http://schemas.microsoft.com/office/drawing/2014/main" id="{05B878BC-D5B9-DC9B-5718-DCEF7A8CD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338" y="801265"/>
            <a:ext cx="7167465" cy="537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9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"/>
          <p:cNvSpPr txBox="1"/>
          <p:nvPr/>
        </p:nvSpPr>
        <p:spPr>
          <a:xfrm>
            <a:off x="864097" y="758365"/>
            <a:ext cx="9840538" cy="65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cs-CZ" sz="3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RINGEN - Výzkumné centrum pro geotermální energii</a:t>
            </a:r>
            <a:endParaRPr sz="36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Google Shape;42;p2"/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TOTAL</a:t>
            </a: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864097" y="1906969"/>
            <a:ext cx="952767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RINGEN se zabývá především podporou využívání geotermální energie v České republice v kontextu celosvětového vývoje v této oblasti.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lang="cs-CZ" sz="1800" b="0" i="0" u="none" strike="noStrik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Hlavním cílem je přispět ke snížení investičních a provozních rizik spojených se získáváním zemského tepla a umožnit jeho masivní a bezpečné využívání v různých geologických podmínkách.</a:t>
            </a:r>
            <a:endParaRPr lang="cs-CZ" sz="1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" name="Google Shape;4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4704" y="3796079"/>
            <a:ext cx="400050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"/>
          <p:cNvSpPr txBox="1"/>
          <p:nvPr/>
        </p:nvSpPr>
        <p:spPr>
          <a:xfrm>
            <a:off x="864096" y="3784118"/>
            <a:ext cx="7170608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Důležitou součástí je také pilotní ověřování technologií pro přenos tepla na zemském povrchu prostřednictvím výměníků tepla pro výrobu tepla a turbín umožňujících výrobu elektřiny, na kterém budou odborníci </a:t>
            </a:r>
            <a:r>
              <a:rPr lang="cs-CZ" sz="1800" b="0" i="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RINGENu</a:t>
            </a:r>
            <a:r>
              <a:rPr lang="cs-CZ" sz="1800" b="0" i="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spolupracovat s průmyslem.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lang="cs-CZ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Klíčová je podpora města Litoměřice, kde tento park vznikl, a motivace města hledat čisté zdroje. Město Litoměřice je jedním z lídrů v oblasti udržitelnosti v České republice.</a:t>
            </a:r>
            <a:endParaRPr lang="cs-CZ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>
          <a:extLst>
            <a:ext uri="{FF2B5EF4-FFF2-40B4-BE49-F238E27FC236}">
              <a16:creationId xmlns:a16="http://schemas.microsoft.com/office/drawing/2014/main" id="{F9456B69-F099-2C13-3882-AF7E7EFE7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>
            <a:extLst>
              <a:ext uri="{FF2B5EF4-FFF2-40B4-BE49-F238E27FC236}">
                <a16:creationId xmlns:a16="http://schemas.microsoft.com/office/drawing/2014/main" id="{4540315E-8F35-B5B9-A40B-DDC4FB1630ED}"/>
              </a:ext>
            </a:extLst>
          </p:cNvPr>
          <p:cNvSpPr txBox="1"/>
          <p:nvPr/>
        </p:nvSpPr>
        <p:spPr>
          <a:xfrm>
            <a:off x="864097" y="758365"/>
            <a:ext cx="9932857" cy="65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cs-CZ" sz="3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Energeticky soběstačná obec Kněžice</a:t>
            </a:r>
            <a:endParaRPr sz="36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Google Shape;54;p3">
            <a:extLst>
              <a:ext uri="{FF2B5EF4-FFF2-40B4-BE49-F238E27FC236}">
                <a16:creationId xmlns:a16="http://schemas.microsoft.com/office/drawing/2014/main" id="{DCBCABB2-2D7F-FBCD-9425-48B40D2EE32B}"/>
              </a:ext>
            </a:extLst>
          </p:cNvPr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TOTAL</a:t>
            </a:r>
            <a:endParaRPr/>
          </a:p>
        </p:txBody>
      </p:sp>
      <p:sp>
        <p:nvSpPr>
          <p:cNvPr id="55" name="Google Shape;55;p3">
            <a:extLst>
              <a:ext uri="{FF2B5EF4-FFF2-40B4-BE49-F238E27FC236}">
                <a16:creationId xmlns:a16="http://schemas.microsoft.com/office/drawing/2014/main" id="{236386A4-236E-9BE9-8785-A2F95E9B297A}"/>
              </a:ext>
            </a:extLst>
          </p:cNvPr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">
            <a:extLst>
              <a:ext uri="{FF2B5EF4-FFF2-40B4-BE49-F238E27FC236}">
                <a16:creationId xmlns:a16="http://schemas.microsoft.com/office/drawing/2014/main" id="{1E5C1523-1A21-ABEA-4276-2A190F6A0381}"/>
              </a:ext>
            </a:extLst>
          </p:cNvPr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">
            <a:extLst>
              <a:ext uri="{FF2B5EF4-FFF2-40B4-BE49-F238E27FC236}">
                <a16:creationId xmlns:a16="http://schemas.microsoft.com/office/drawing/2014/main" id="{823EA707-26A6-BF3B-4F44-3918BEE7B887}"/>
              </a:ext>
            </a:extLst>
          </p:cNvPr>
          <p:cNvSpPr/>
          <p:nvPr/>
        </p:nvSpPr>
        <p:spPr>
          <a:xfrm>
            <a:off x="864097" y="1575877"/>
            <a:ext cx="659178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Projekt energeticky soběstačné obce Kněžice je založen na přeměně odpadních surovin na bioplyn a v kombinaci s přímým spalováním </a:t>
            </a:r>
            <a:r>
              <a:rPr lang="cs-CZ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fytomasy</a:t>
            </a:r>
            <a:r>
              <a:rPr lang="cs-CZ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tvoří uzavřený energetický kruh, z něhož vzniká elektřina jako zpeněžitelná komodita pro veřejnost a teplo pro lokální spotřebu obyvatel obce. Energetický zbytek z výroby bioplynu a popel z kotelny se vrací jako složka hnojiva na pole.</a:t>
            </a:r>
          </a:p>
        </p:txBody>
      </p:sp>
      <p:pic>
        <p:nvPicPr>
          <p:cNvPr id="58" name="Google Shape;58;p3" descr="Představení energeticky soběstačné obce Kněžice | Společně udržitelně">
            <a:extLst>
              <a:ext uri="{FF2B5EF4-FFF2-40B4-BE49-F238E27FC236}">
                <a16:creationId xmlns:a16="http://schemas.microsoft.com/office/drawing/2014/main" id="{BCA8A188-593E-9E20-32C7-9155602F9E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1144" y="1575877"/>
            <a:ext cx="4654060" cy="261790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">
            <a:extLst>
              <a:ext uri="{FF2B5EF4-FFF2-40B4-BE49-F238E27FC236}">
                <a16:creationId xmlns:a16="http://schemas.microsoft.com/office/drawing/2014/main" id="{6F8D9FC3-99CC-D623-9358-3D3289607C42}"/>
              </a:ext>
            </a:extLst>
          </p:cNvPr>
          <p:cNvSpPr txBox="1"/>
          <p:nvPr/>
        </p:nvSpPr>
        <p:spPr>
          <a:xfrm>
            <a:off x="864097" y="4274880"/>
            <a:ext cx="1117110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Díky bioplynové stanici již Kněžice nepotřebují čistírnu odpadních vod a kanalizaci a neprodukují téměř žádný odpad.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cs-CZ"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Ročně projekt ušetří přes deset tisíc tun emisí CO2 a výrazně zlepšil kvalitu ovzduší v obci.</a:t>
            </a: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1741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/>
          <p:nvPr/>
        </p:nvSpPr>
        <p:spPr>
          <a:xfrm>
            <a:off x="864097" y="758365"/>
            <a:ext cx="9932857" cy="65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cs-CZ" sz="3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Energeticky soběstačná obec Kněžice</a:t>
            </a:r>
            <a:endParaRPr sz="36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Google Shape;54;p3"/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TOTAL</a:t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3" descr="Představení energeticky soběstačné obce Kněžice | Společně udržitelně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8300" y="1542576"/>
            <a:ext cx="3814935" cy="21753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3C2BFFF-A028-00B5-3E6D-FC50D55BD709}"/>
              </a:ext>
            </a:extLst>
          </p:cNvPr>
          <p:cNvSpPr txBox="1"/>
          <p:nvPr/>
        </p:nvSpPr>
        <p:spPr>
          <a:xfrm>
            <a:off x="517850" y="1575877"/>
            <a:ext cx="753913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Zřizovací / investiční náklady: cca 5,63 milionu EUR</a:t>
            </a:r>
          </a:p>
          <a:p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Hlavní náklady představoval nákup a instalace potřebné infrastruktury. </a:t>
            </a:r>
          </a:p>
          <a:p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Další náklady zahrnují:</a:t>
            </a:r>
          </a:p>
          <a:p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- 12 250 EUR na studii proveditelnosti</a:t>
            </a:r>
          </a:p>
          <a:p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- 4 000 EUR na energetický audit</a:t>
            </a:r>
          </a:p>
          <a:p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Provozní náklady: roční provozní náklady činí přibližně 213 000 EUR.</a:t>
            </a:r>
          </a:p>
          <a:p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EUR: 82 000 EUR ročně na mzdové náklady na údržbu kotelny a bioplynové stanice.</a:t>
            </a:r>
          </a:p>
          <a:p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- 49 000 EUR ročně na servisní a provozní materiál pro bioplynovou stanici, kogenerační jednotku a kotelnu.</a:t>
            </a:r>
          </a:p>
          <a:p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- 41 000 EUR ročně na palivo do kotle od místních dodavatelů.</a:t>
            </a:r>
          </a:p>
          <a:p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- 41 000 EUR ročně na účelově pěstovanou biomasu pro bioplynovou stanici.</a:t>
            </a:r>
          </a:p>
          <a:p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 jsou více než pokryty penězi získanými z prodeje energie. Obec získává ročně přibližně 262 000 EUR za elektřinu a přibližně 123 000 EUR za teplo dodávané zákazníkům v obci.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74E45F3D-FE00-7686-5B45-DC8CA2691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>
            <a:extLst>
              <a:ext uri="{FF2B5EF4-FFF2-40B4-BE49-F238E27FC236}">
                <a16:creationId xmlns:a16="http://schemas.microsoft.com/office/drawing/2014/main" id="{BAD5FED9-253B-03E6-9D19-BE34ADA67A59}"/>
              </a:ext>
            </a:extLst>
          </p:cNvPr>
          <p:cNvSpPr txBox="1"/>
          <p:nvPr/>
        </p:nvSpPr>
        <p:spPr>
          <a:xfrm>
            <a:off x="864097" y="758365"/>
            <a:ext cx="9932857" cy="65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cs-CZ" sz="3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Cirkulární </a:t>
            </a:r>
            <a:r>
              <a:rPr lang="cs-CZ" sz="3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doprava v Brně </a:t>
            </a:r>
            <a:endParaRPr sz="36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4">
            <a:extLst>
              <a:ext uri="{FF2B5EF4-FFF2-40B4-BE49-F238E27FC236}">
                <a16:creationId xmlns:a16="http://schemas.microsoft.com/office/drawing/2014/main" id="{AB4111DB-994C-0D86-407C-95BD0DBBA66D}"/>
              </a:ext>
            </a:extLst>
          </p:cNvPr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TOTAL</a:t>
            </a:r>
            <a:endParaRPr/>
          </a:p>
        </p:txBody>
      </p:sp>
      <p:sp>
        <p:nvSpPr>
          <p:cNvPr id="67" name="Google Shape;67;p4">
            <a:extLst>
              <a:ext uri="{FF2B5EF4-FFF2-40B4-BE49-F238E27FC236}">
                <a16:creationId xmlns:a16="http://schemas.microsoft.com/office/drawing/2014/main" id="{CDFF1AD7-1B05-0ED0-9F12-FFDEB8A83D46}"/>
              </a:ext>
            </a:extLst>
          </p:cNvPr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">
            <a:extLst>
              <a:ext uri="{FF2B5EF4-FFF2-40B4-BE49-F238E27FC236}">
                <a16:creationId xmlns:a16="http://schemas.microsoft.com/office/drawing/2014/main" id="{EDE6AB13-6C61-A137-B900-BF17FC9ABCE4}"/>
              </a:ext>
            </a:extLst>
          </p:cNvPr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>
            <a:extLst>
              <a:ext uri="{FF2B5EF4-FFF2-40B4-BE49-F238E27FC236}">
                <a16:creationId xmlns:a16="http://schemas.microsoft.com/office/drawing/2014/main" id="{93FBA8E7-E164-9722-C881-A66B3A8DC31C}"/>
              </a:ext>
            </a:extLst>
          </p:cNvPr>
          <p:cNvSpPr/>
          <p:nvPr/>
        </p:nvSpPr>
        <p:spPr>
          <a:xfrm>
            <a:off x="452535" y="1575877"/>
            <a:ext cx="7003342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kern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BioCNG</a:t>
            </a:r>
            <a:r>
              <a:rPr lang="cs-CZ" sz="18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 Brno byl pilotní, časově omezený projekt, jehož hlavním cílem bylo ukázat, že takové řešení vůbec existuje.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Hlavní přínos byla možnost informovat město a jeho společnosti a dokonce je přimět k spolupráci na tomto projektu, který následně sloužil jako inspirace pro další města a obce.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Do projektu byla </a:t>
            </a:r>
            <a:r>
              <a:rPr lang="cs-CZ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zapojena výzkumná společnost </a:t>
            </a:r>
            <a:r>
              <a:rPr lang="cs-CZ" sz="180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MemBrain</a:t>
            </a:r>
            <a:r>
              <a:rPr lang="cs-CZ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která zdarma zapůjčila technologii čištění bioplynu, dále Brněnské vodárny a kanalizace (BVK) a brněnský dopravní podnik (DPMB). Město Brno jako takové zapojeno nebylo, jen jeho zmíněné městské společnosti.</a:t>
            </a:r>
            <a:endParaRPr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71" name="Google Shape;71;p4">
            <a:extLst>
              <a:ext uri="{FF2B5EF4-FFF2-40B4-BE49-F238E27FC236}">
                <a16:creationId xmlns:a16="http://schemas.microsoft.com/office/drawing/2014/main" id="{9E6A82A3-5DB7-C6CC-36A2-22FB8664DD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3634" y="1680513"/>
            <a:ext cx="4426072" cy="2950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0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1890</Words>
  <Application>Microsoft Office PowerPoint</Application>
  <PresentationFormat>Širokoúhlá obrazovka</PresentationFormat>
  <Paragraphs>157</Paragraphs>
  <Slides>24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Open Sans</vt:lpstr>
      <vt:lpstr>Calibri</vt:lpstr>
      <vt:lpstr>Courier New</vt:lpstr>
      <vt:lpstr>Arial</vt:lpstr>
      <vt:lpstr>Open Sans SemiBold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Energetická banka CER</vt:lpstr>
      <vt:lpstr>Studie mobility</vt:lpstr>
      <vt:lpstr>My school saves energy</vt:lpstr>
      <vt:lpstr>Zatraktivnění aktivních způsobů dopravy ve městě ostend</vt:lpstr>
      <vt:lpstr>Zatraktivnění aktivních způsobů dopravy ve městě ostend</vt:lpstr>
      <vt:lpstr>Sdílení automobilů ve městě Jyväskylä</vt:lpstr>
      <vt:lpstr>Plán udržitelné městské mobility</vt:lpstr>
      <vt:lpstr>Plán udržitelné městské mobility</vt:lpstr>
      <vt:lpstr>Co právě probíhá?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Daniel Kurth</dc:creator>
  <cp:lastModifiedBy>Kateřina Adamová</cp:lastModifiedBy>
  <cp:revision>4</cp:revision>
  <dcterms:created xsi:type="dcterms:W3CDTF">2021-10-28T12:22:03Z</dcterms:created>
  <dcterms:modified xsi:type="dcterms:W3CDTF">2024-02-28T20:39:56Z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MediaServiceImageTags">
    <vt:lpwstr/>
  </property>
</Properties>
</file>